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5"/>
  </p:notesMasterIdLst>
  <p:sldIdLst>
    <p:sldId id="256" r:id="rId2"/>
    <p:sldId id="269" r:id="rId3"/>
    <p:sldId id="270" r:id="rId4"/>
    <p:sldId id="271" r:id="rId5"/>
    <p:sldId id="274" r:id="rId6"/>
    <p:sldId id="275" r:id="rId7"/>
    <p:sldId id="276" r:id="rId8"/>
    <p:sldId id="323" r:id="rId9"/>
    <p:sldId id="278" r:id="rId10"/>
    <p:sldId id="286" r:id="rId11"/>
    <p:sldId id="324" r:id="rId12"/>
    <p:sldId id="280" r:id="rId13"/>
    <p:sldId id="292" r:id="rId14"/>
    <p:sldId id="288" r:id="rId15"/>
    <p:sldId id="289" r:id="rId16"/>
    <p:sldId id="282" r:id="rId17"/>
    <p:sldId id="290" r:id="rId18"/>
    <p:sldId id="284" r:id="rId19"/>
    <p:sldId id="300" r:id="rId20"/>
    <p:sldId id="301" r:id="rId21"/>
    <p:sldId id="285" r:id="rId22"/>
    <p:sldId id="259" r:id="rId23"/>
    <p:sldId id="312" r:id="rId24"/>
    <p:sldId id="313" r:id="rId25"/>
    <p:sldId id="263" r:id="rId26"/>
    <p:sldId id="317" r:id="rId27"/>
    <p:sldId id="318" r:id="rId28"/>
    <p:sldId id="310" r:id="rId29"/>
    <p:sldId id="311" r:id="rId30"/>
    <p:sldId id="281" r:id="rId31"/>
    <p:sldId id="315" r:id="rId32"/>
    <p:sldId id="316" r:id="rId33"/>
    <p:sldId id="325" r:id="rId34"/>
    <p:sldId id="297" r:id="rId35"/>
    <p:sldId id="258" r:id="rId36"/>
    <p:sldId id="291" r:id="rId37"/>
    <p:sldId id="320" r:id="rId38"/>
    <p:sldId id="267" r:id="rId39"/>
    <p:sldId id="321" r:id="rId40"/>
    <p:sldId id="326" r:id="rId41"/>
    <p:sldId id="327" r:id="rId42"/>
    <p:sldId id="328" r:id="rId43"/>
    <p:sldId id="319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26" autoAdjust="0"/>
    <p:restoredTop sz="96395" autoAdjust="0"/>
  </p:normalViewPr>
  <p:slideViewPr>
    <p:cSldViewPr snapToGrid="0">
      <p:cViewPr varScale="1">
        <p:scale>
          <a:sx n="110" d="100"/>
          <a:sy n="110" d="100"/>
        </p:scale>
        <p:origin x="17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40DCE-B721-4AEC-960E-5D07E372D969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9FAF6-6CD7-4F47-8A7D-13D0060179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74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15F9C7-01BE-4EF9-ADE8-4F3CCBCD2957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08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15F9C7-01BE-4EF9-ADE8-4F3CCBCD2957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312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9FAF6-6CD7-4F47-8A7D-13D0060179FD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71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image" Target="../media/image13.jpeg"/><Relationship Id="rId21" Type="http://schemas.openxmlformats.org/officeDocument/2006/relationships/image" Target="../media/image31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5" Type="http://schemas.openxmlformats.org/officeDocument/2006/relationships/image" Target="../media/image35.png"/><Relationship Id="rId2" Type="http://schemas.openxmlformats.org/officeDocument/2006/relationships/image" Target="../media/image12.jpeg"/><Relationship Id="rId16" Type="http://schemas.openxmlformats.org/officeDocument/2006/relationships/image" Target="../media/image26.pn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24" Type="http://schemas.openxmlformats.org/officeDocument/2006/relationships/image" Target="../media/image34.png"/><Relationship Id="rId5" Type="http://schemas.openxmlformats.org/officeDocument/2006/relationships/image" Target="../media/image15.png"/><Relationship Id="rId15" Type="http://schemas.openxmlformats.org/officeDocument/2006/relationships/image" Target="../media/image25.jpeg"/><Relationship Id="rId23" Type="http://schemas.openxmlformats.org/officeDocument/2006/relationships/image" Target="../media/image33.pn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Relationship Id="rId22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embrace-autism.com/fr-ca/cat-q/#test" TargetMode="External"/><Relationship Id="rId2" Type="http://schemas.openxmlformats.org/officeDocument/2006/relationships/hyperlink" Target="https://embrace-autism.com/cat-q-fr/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herapie-autisme.com/raads-r" TargetMode="Externa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b="1" dirty="0"/>
              <a:t>Repérage du TSA dans le milieu </a:t>
            </a:r>
            <a:r>
              <a:rPr lang="fr-FR" b="1" dirty="0" smtClean="0"/>
              <a:t>scolaire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547100" y="4731537"/>
            <a:ext cx="3429000" cy="1463040"/>
          </a:xfrm>
        </p:spPr>
        <p:txBody>
          <a:bodyPr>
            <a:normAutofit/>
          </a:bodyPr>
          <a:lstStyle/>
          <a:p>
            <a:r>
              <a:rPr lang="fr-FR" sz="2400" b="1" dirty="0" smtClean="0"/>
              <a:t>JNE 2026 COLMAR</a:t>
            </a:r>
          </a:p>
          <a:p>
            <a:r>
              <a:rPr lang="fr-FR" sz="2400" dirty="0" smtClean="0"/>
              <a:t>CAMSP ET SESSAD ARSEA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0" y="5839400"/>
            <a:ext cx="1247201" cy="101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5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8256" y="2179149"/>
            <a:ext cx="3180771" cy="1021251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1F2BB0-96B4-40A6-A1E3-D750ED66913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196" y="3654025"/>
            <a:ext cx="3507382" cy="107298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709" y="4983162"/>
            <a:ext cx="3983798" cy="11086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125" y="334163"/>
            <a:ext cx="2400300" cy="5048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1015" y="945401"/>
            <a:ext cx="4084780" cy="541724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2710" y="408445"/>
            <a:ext cx="2181225" cy="63817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5922" y="410286"/>
            <a:ext cx="109537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2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CAMSP, Nos missions, notre public.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14194"/>
            <a:ext cx="4128239" cy="309231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066800" y="5527964"/>
            <a:ext cx="10196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140 rue du </a:t>
            </a:r>
            <a:r>
              <a:rPr lang="fr-FR" sz="1400" dirty="0" err="1" smtClean="0"/>
              <a:t>Logelbach</a:t>
            </a:r>
            <a:r>
              <a:rPr lang="fr-FR" sz="1400" dirty="0" smtClean="0"/>
              <a:t>, 68000 Colmar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Tél. 03 89 30 40 80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E-mail : accueil.camsp-colmar@arsea.fr</a:t>
            </a:r>
            <a:endParaRPr lang="fr-FR" sz="1400" dirty="0"/>
          </a:p>
        </p:txBody>
      </p:sp>
      <p:sp>
        <p:nvSpPr>
          <p:cNvPr id="5" name="ZoneTexte 4"/>
          <p:cNvSpPr txBox="1"/>
          <p:nvPr/>
        </p:nvSpPr>
        <p:spPr>
          <a:xfrm>
            <a:off x="6267796" y="2302625"/>
            <a:ext cx="49959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Enfants âgés de 0 à 6 ans.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É</a:t>
            </a:r>
            <a:r>
              <a:rPr lang="fr-FR" dirty="0" smtClean="0"/>
              <a:t>quipe pluridisciplinaire.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Coordination et partenariat.</a:t>
            </a:r>
          </a:p>
          <a:p>
            <a:r>
              <a:rPr lang="fr-FR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Prévention et précocité.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440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Nous contacter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- Appel des parents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dirty="0" smtClean="0"/>
              <a:t>- Courrier d’adressage d’un médecin</a:t>
            </a:r>
          </a:p>
          <a:p>
            <a:r>
              <a:rPr lang="fr-FR" dirty="0" smtClean="0"/>
              <a:t>- Attente </a:t>
            </a:r>
          </a:p>
          <a:p>
            <a:r>
              <a:rPr lang="fr-FR" dirty="0" smtClean="0"/>
              <a:t>- Premier RDV</a:t>
            </a:r>
          </a:p>
          <a:p>
            <a:r>
              <a:rPr lang="fr-FR" dirty="0" smtClean="0"/>
              <a:t>- Proposition de bilan </a:t>
            </a:r>
          </a:p>
          <a:p>
            <a:r>
              <a:rPr lang="fr-FR" dirty="0" smtClean="0"/>
              <a:t>- Suite au bilan, proposition de suivi/de réorientation</a:t>
            </a:r>
          </a:p>
          <a:p>
            <a:r>
              <a:rPr lang="fr-FR" dirty="0" smtClean="0"/>
              <a:t>- Mise en place du suivi</a:t>
            </a:r>
          </a:p>
          <a:p>
            <a:endParaRPr lang="fr-FR" dirty="0" smtClean="0"/>
          </a:p>
          <a:p>
            <a:r>
              <a:rPr lang="fr-FR" dirty="0" smtClean="0"/>
              <a:t>Dans certains cas, un bilan diagnostic peut être proposé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76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857251"/>
            <a:ext cx="2021285" cy="134752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7" r="4762"/>
          <a:stretch/>
        </p:blipFill>
        <p:spPr>
          <a:xfrm>
            <a:off x="3545286" y="855450"/>
            <a:ext cx="1565693" cy="134752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/>
          <a:stretch/>
        </p:blipFill>
        <p:spPr>
          <a:xfrm>
            <a:off x="5110979" y="849880"/>
            <a:ext cx="1992703" cy="135866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09"/>
          <a:stretch/>
        </p:blipFill>
        <p:spPr>
          <a:xfrm>
            <a:off x="7103682" y="857251"/>
            <a:ext cx="1627689" cy="134572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9"/>
          <a:stretch/>
        </p:blipFill>
        <p:spPr>
          <a:xfrm>
            <a:off x="8731368" y="857252"/>
            <a:ext cx="1934476" cy="134572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2202972"/>
            <a:ext cx="2018582" cy="134572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92" y="2202971"/>
            <a:ext cx="1747268" cy="134572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8" t="23019" r="6701" b="2138"/>
          <a:stretch/>
        </p:blipFill>
        <p:spPr>
          <a:xfrm>
            <a:off x="5199677" y="2202972"/>
            <a:ext cx="2122098" cy="134572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75" y="2196502"/>
            <a:ext cx="1782630" cy="1336973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" t="20964" r="11932" b="3572"/>
          <a:stretch/>
        </p:blipFill>
        <p:spPr>
          <a:xfrm>
            <a:off x="1524000" y="3548692"/>
            <a:ext cx="2018582" cy="135446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3"/>
          <a:stretch/>
        </p:blipFill>
        <p:spPr>
          <a:xfrm>
            <a:off x="8684464" y="2181284"/>
            <a:ext cx="1981380" cy="1352191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583" y="3547792"/>
            <a:ext cx="1805323" cy="135399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904" y="3547792"/>
            <a:ext cx="2018582" cy="135399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7"/>
          <a:stretch/>
        </p:blipFill>
        <p:spPr>
          <a:xfrm>
            <a:off x="7327423" y="3527002"/>
            <a:ext cx="1889185" cy="1375364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960" y="3527004"/>
            <a:ext cx="1833041" cy="137478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901785"/>
            <a:ext cx="1598044" cy="1098967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70" y="4901784"/>
            <a:ext cx="1659506" cy="1106337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8"/>
          <a:stretch/>
        </p:blipFill>
        <p:spPr>
          <a:xfrm>
            <a:off x="4765376" y="4901994"/>
            <a:ext cx="2201851" cy="1098756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151" y="4870099"/>
            <a:ext cx="1507537" cy="1130653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90" y="4901784"/>
            <a:ext cx="1485580" cy="1114185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9" t="19252" r="21510" b="10643"/>
          <a:stretch/>
        </p:blipFill>
        <p:spPr>
          <a:xfrm rot="5400000">
            <a:off x="9633852" y="4966602"/>
            <a:ext cx="1098967" cy="969330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2558587" y="2918439"/>
            <a:ext cx="7192892" cy="1569660"/>
          </a:xfrm>
          <a:prstGeom prst="rect">
            <a:avLst/>
          </a:prstGeom>
          <a:solidFill>
            <a:srgbClr val="CDEDFB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endParaRPr lang="fr-FR" altLang="fr-FR" sz="1600" b="1" dirty="0"/>
          </a:p>
          <a:p>
            <a:pPr algn="ctr"/>
            <a:endParaRPr lang="fr-FR" altLang="fr-FR" sz="800" b="1" dirty="0">
              <a:solidFill>
                <a:srgbClr val="0070C0"/>
              </a:solidFill>
            </a:endParaRPr>
          </a:p>
          <a:p>
            <a:pPr algn="ctr"/>
            <a:r>
              <a:rPr lang="fr-FR" altLang="fr-F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fr-FR" altLang="fr-FR" sz="1600" b="1" dirty="0"/>
          </a:p>
          <a:p>
            <a:pPr algn="ctr"/>
            <a:r>
              <a:rPr lang="fr-FR" altLang="fr-F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anose="03010101010101010101" pitchFamily="66" charset="0"/>
              </a:rPr>
              <a:t> </a:t>
            </a:r>
          </a:p>
          <a:p>
            <a:pPr algn="ctr"/>
            <a:endParaRPr lang="fr-FR" altLang="fr-FR" sz="1600" b="1" dirty="0"/>
          </a:p>
        </p:txBody>
      </p:sp>
      <p:grpSp>
        <p:nvGrpSpPr>
          <p:cNvPr id="32" name="Groupe 31"/>
          <p:cNvGrpSpPr/>
          <p:nvPr/>
        </p:nvGrpSpPr>
        <p:grpSpPr>
          <a:xfrm>
            <a:off x="1573700" y="857249"/>
            <a:ext cx="857961" cy="851152"/>
            <a:chOff x="2063430" y="75735"/>
            <a:chExt cx="1143948" cy="1134869"/>
          </a:xfrm>
        </p:grpSpPr>
        <p:sp>
          <p:nvSpPr>
            <p:cNvPr id="33" name="Ellipse 32"/>
            <p:cNvSpPr/>
            <p:nvPr/>
          </p:nvSpPr>
          <p:spPr>
            <a:xfrm>
              <a:off x="2063430" y="75735"/>
              <a:ext cx="1143948" cy="1134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6291" y="228808"/>
              <a:ext cx="758226" cy="694510"/>
            </a:xfrm>
            <a:prstGeom prst="rect">
              <a:avLst/>
            </a:prstGeom>
          </p:spPr>
        </p:pic>
      </p:grpSp>
      <p:pic>
        <p:nvPicPr>
          <p:cNvPr id="40" name="Image 3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785" y="4870098"/>
            <a:ext cx="430517" cy="630070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97" y="4813071"/>
            <a:ext cx="480131" cy="645805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2558587" y="1712480"/>
            <a:ext cx="7192892" cy="1479599"/>
          </a:xfrm>
          <a:prstGeom prst="rect">
            <a:avLst/>
          </a:prstGeom>
          <a:solidFill>
            <a:srgbClr val="008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43" name="Titre 1"/>
          <p:cNvSpPr txBox="1">
            <a:spLocks/>
          </p:cNvSpPr>
          <p:nvPr/>
        </p:nvSpPr>
        <p:spPr bwMode="auto">
          <a:xfrm>
            <a:off x="2268833" y="1577647"/>
            <a:ext cx="7772400" cy="592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fr-FR" sz="3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</a:t>
            </a:r>
          </a:p>
          <a:p>
            <a:endParaRPr lang="fr-FR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IME SESSAD Pays de Colmar</a:t>
            </a:r>
            <a:endParaRPr lang="fr-FR" sz="36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07981" y="351233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 Service d’Education Spéciale et de Soins A Domicile (SESSAD) </a:t>
            </a:r>
          </a:p>
        </p:txBody>
      </p:sp>
    </p:spTree>
    <p:extLst>
      <p:ext uri="{BB962C8B-B14F-4D97-AF65-F5344CB8AC3E}">
        <p14:creationId xmlns:p14="http://schemas.microsoft.com/office/powerpoint/2010/main" val="393451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e 64"/>
          <p:cNvGrpSpPr/>
          <p:nvPr/>
        </p:nvGrpSpPr>
        <p:grpSpPr>
          <a:xfrm>
            <a:off x="1616978" y="273706"/>
            <a:ext cx="857961" cy="851152"/>
            <a:chOff x="2063430" y="75735"/>
            <a:chExt cx="1143948" cy="1134869"/>
          </a:xfrm>
        </p:grpSpPr>
        <p:sp>
          <p:nvSpPr>
            <p:cNvPr id="66" name="Ellipse 65"/>
            <p:cNvSpPr/>
            <p:nvPr/>
          </p:nvSpPr>
          <p:spPr>
            <a:xfrm>
              <a:off x="2063430" y="75735"/>
              <a:ext cx="1143948" cy="1134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7" name="Image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6291" y="228808"/>
              <a:ext cx="758226" cy="694510"/>
            </a:xfrm>
            <a:prstGeom prst="rect">
              <a:avLst/>
            </a:prstGeom>
          </p:spPr>
        </p:pic>
      </p:grp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896" y="5927152"/>
            <a:ext cx="9126105" cy="9334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474939" y="1513753"/>
            <a:ext cx="74108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fr-FR" dirty="0"/>
              <a:t>Accompagnement pluridisciplinaire 60 enfants de 0 à 14 ans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fr-FR" dirty="0"/>
              <a:t>30 km aux alentours de Colmar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fr-FR" dirty="0"/>
              <a:t>Orientation par MDPH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fr-FR" dirty="0"/>
              <a:t>Accompagnement pluridisciplinaire (éducateurs, psychomotriciens, orthophonie, psychologue, psychiatre, infirmière, assistante de service sociale)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625690" y="478528"/>
            <a:ext cx="7565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 Service d’Education Spéciale et de Soins A Domicile (SESSAD) 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2330294" y="3822077"/>
            <a:ext cx="3195355" cy="12740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Intervention précoce </a:t>
            </a:r>
          </a:p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Trouble du Spectre Autistique (TSA) sans trouble du développement intellectuelle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6410588" y="3822077"/>
            <a:ext cx="3195355" cy="127407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Trouble du développement intellectuelle avec ou sans autres troubles du </a:t>
            </a:r>
            <a:r>
              <a:rPr lang="fr-FR" dirty="0" err="1">
                <a:solidFill>
                  <a:schemeClr val="tx1"/>
                </a:solidFill>
              </a:rPr>
              <a:t>neurodéveloppement</a:t>
            </a:r>
            <a:r>
              <a:rPr lang="fr-FR" dirty="0">
                <a:solidFill>
                  <a:schemeClr val="tx1"/>
                </a:solidFill>
              </a:rPr>
              <a:t> associés</a:t>
            </a:r>
          </a:p>
        </p:txBody>
      </p:sp>
    </p:spTree>
    <p:extLst>
      <p:ext uri="{BB962C8B-B14F-4D97-AF65-F5344CB8AC3E}">
        <p14:creationId xmlns:p14="http://schemas.microsoft.com/office/powerpoint/2010/main" val="20366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662" y="492"/>
            <a:ext cx="9028531" cy="685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9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04865" y="2912078"/>
            <a:ext cx="11782269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sz="2000" dirty="0" smtClean="0"/>
              <a:t>débutent </a:t>
            </a:r>
            <a:r>
              <a:rPr lang="fr-FR" altLang="fr-FR" sz="2000" dirty="0"/>
              <a:t>au cours de la période développementale et résultent d’interactions complexes entre facteurs génétiques et environnementaux.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sz="2000" dirty="0" smtClean="0"/>
              <a:t>concernent </a:t>
            </a:r>
            <a:r>
              <a:rPr lang="fr-FR" altLang="fr-FR" sz="2000" dirty="0"/>
              <a:t>environ 1 enfant sur 6.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sz="2000" dirty="0"/>
              <a:t>se caractérisent par des difficultés durables du développement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sz="2000" dirty="0"/>
              <a:t>Leur expression est très variable d’un enfant à l’autre et plusieurs TND peuvent être associés chez une même personne.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sz="2000" dirty="0" smtClean="0"/>
              <a:t>peuvent </a:t>
            </a:r>
            <a:r>
              <a:rPr lang="fr-FR" altLang="fr-FR" sz="2000" dirty="0"/>
              <a:t>avoir un retentissement important sur la vie quotidienne, la scolarité et les relations sociales, mais ce retentissement n’est pas nécessairement global ni synonyme de handicap.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fr-FR" altLang="fr-FR" sz="2000" dirty="0" smtClean="0"/>
              <a:t>Les </a:t>
            </a:r>
            <a:r>
              <a:rPr lang="fr-FR" altLang="fr-FR" sz="2000" dirty="0"/>
              <a:t>interventions précoces et adaptées permettent de réduire les difficultés et leurs conséquences et de favoriser le développement des compétences. </a:t>
            </a:r>
            <a:endParaRPr lang="fr-FR" altLang="fr-FR" sz="2000" dirty="0">
              <a:latin typeface="Arial" panose="020B0604020202020204" pitchFamily="34" charset="0"/>
            </a:endParaRPr>
          </a:p>
        </p:txBody>
      </p:sp>
      <p:pic>
        <p:nvPicPr>
          <p:cNvPr id="2051" name="Picture 3" descr="Troubles du Neuro-Développement : Autisme, Dys, TDAH, TDI - Cours - FUN MOO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9" b="16289"/>
          <a:stretch/>
        </p:blipFill>
        <p:spPr bwMode="auto">
          <a:xfrm>
            <a:off x="0" y="-464695"/>
            <a:ext cx="12192000" cy="290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003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9"/>
          <a:stretch/>
        </p:blipFill>
        <p:spPr>
          <a:xfrm>
            <a:off x="-123768" y="106018"/>
            <a:ext cx="11261355" cy="68400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421689" y="4367786"/>
            <a:ext cx="20810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>
              <a:lnSpc>
                <a:spcPct val="120000"/>
              </a:lnSpc>
            </a:pPr>
            <a:r>
              <a:rPr lang="fr-FR" sz="2500" dirty="0" smtClean="0"/>
              <a:t>1à </a:t>
            </a:r>
            <a:r>
              <a:rPr lang="fr-FR" sz="2500" dirty="0"/>
              <a:t>2 %</a:t>
            </a:r>
          </a:p>
        </p:txBody>
      </p:sp>
      <p:sp>
        <p:nvSpPr>
          <p:cNvPr id="3" name="Rectangle 2"/>
          <p:cNvSpPr/>
          <p:nvPr/>
        </p:nvSpPr>
        <p:spPr>
          <a:xfrm>
            <a:off x="2037429" y="277056"/>
            <a:ext cx="30406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lnSpc>
                <a:spcPct val="120000"/>
              </a:lnSpc>
            </a:pPr>
            <a:r>
              <a:rPr lang="fr-FR" sz="2500" dirty="0" smtClean="0"/>
              <a:t>1% pop°</a:t>
            </a:r>
            <a:endParaRPr lang="fr-FR" sz="2500" dirty="0"/>
          </a:p>
        </p:txBody>
      </p:sp>
      <p:sp>
        <p:nvSpPr>
          <p:cNvPr id="4" name="Rectangle 3"/>
          <p:cNvSpPr/>
          <p:nvPr/>
        </p:nvSpPr>
        <p:spPr>
          <a:xfrm>
            <a:off x="8627837" y="6138348"/>
            <a:ext cx="62869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500" dirty="0"/>
              <a:t>5%</a:t>
            </a:r>
          </a:p>
        </p:txBody>
      </p:sp>
      <p:sp>
        <p:nvSpPr>
          <p:cNvPr id="7" name="Rectangle 6"/>
          <p:cNvSpPr/>
          <p:nvPr/>
        </p:nvSpPr>
        <p:spPr>
          <a:xfrm>
            <a:off x="-891131" y="5617436"/>
            <a:ext cx="2257349" cy="520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>
              <a:lnSpc>
                <a:spcPct val="120000"/>
              </a:lnSpc>
            </a:pPr>
            <a:r>
              <a:rPr lang="fr-FR" sz="2500" dirty="0"/>
              <a:t>5 à 17%</a:t>
            </a:r>
          </a:p>
        </p:txBody>
      </p:sp>
      <p:sp>
        <p:nvSpPr>
          <p:cNvPr id="8" name="Rectangle 7"/>
          <p:cNvSpPr/>
          <p:nvPr/>
        </p:nvSpPr>
        <p:spPr>
          <a:xfrm>
            <a:off x="-390457" y="3526051"/>
            <a:ext cx="1552028" cy="520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>
              <a:lnSpc>
                <a:spcPct val="120000"/>
              </a:lnSpc>
            </a:pPr>
            <a:r>
              <a:rPr lang="fr-FR" sz="2500" dirty="0"/>
              <a:t>6%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02007" y="2262823"/>
            <a:ext cx="694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10 %</a:t>
            </a:r>
          </a:p>
        </p:txBody>
      </p:sp>
    </p:spTree>
    <p:extLst>
      <p:ext uri="{BB962C8B-B14F-4D97-AF65-F5344CB8AC3E}">
        <p14:creationId xmlns:p14="http://schemas.microsoft.com/office/powerpoint/2010/main" val="44416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1622254"/>
            <a:ext cx="12192000" cy="5062924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900" dirty="0" smtClean="0">
                <a:solidFill>
                  <a:schemeClr val="tx1"/>
                </a:solidFill>
              </a:rPr>
              <a:t>Forte composante </a:t>
            </a:r>
            <a:r>
              <a:rPr lang="fr-FR" sz="1900" dirty="0">
                <a:solidFill>
                  <a:schemeClr val="tx1"/>
                </a:solidFill>
              </a:rPr>
              <a:t>génétique : estimation d’héritabilité entre 59 et 95%, étude prospective du Baby Siblings </a:t>
            </a:r>
            <a:r>
              <a:rPr lang="fr-FR" sz="1900" dirty="0" err="1">
                <a:solidFill>
                  <a:schemeClr val="tx1"/>
                </a:solidFill>
              </a:rPr>
              <a:t>Research</a:t>
            </a:r>
            <a:r>
              <a:rPr lang="fr-FR" sz="1900" dirty="0">
                <a:solidFill>
                  <a:schemeClr val="tx1"/>
                </a:solidFill>
              </a:rPr>
              <a:t> </a:t>
            </a:r>
            <a:r>
              <a:rPr lang="fr-FR" sz="1900" dirty="0" smtClean="0">
                <a:solidFill>
                  <a:schemeClr val="tx1"/>
                </a:solidFill>
              </a:rPr>
              <a:t>Consortium (2024</a:t>
            </a:r>
            <a:r>
              <a:rPr lang="fr-FR" sz="1900" dirty="0">
                <a:solidFill>
                  <a:schemeClr val="tx1"/>
                </a:solidFill>
              </a:rPr>
              <a:t>)</a:t>
            </a:r>
            <a:r>
              <a:rPr lang="fr-FR" sz="1900" dirty="0" smtClean="0">
                <a:solidFill>
                  <a:schemeClr val="tx1"/>
                </a:solidFill>
              </a:rPr>
              <a:t> </a:t>
            </a:r>
            <a:r>
              <a:rPr lang="fr-FR" sz="1900" dirty="0">
                <a:solidFill>
                  <a:schemeClr val="tx1"/>
                </a:solidFill>
              </a:rPr>
              <a:t>20,2 % des </a:t>
            </a:r>
            <a:r>
              <a:rPr lang="fr-FR" sz="1900" dirty="0" smtClean="0">
                <a:solidFill>
                  <a:schemeClr val="tx1"/>
                </a:solidFill>
              </a:rPr>
              <a:t>frères/sœurs </a:t>
            </a:r>
            <a:r>
              <a:rPr lang="fr-FR" sz="1900" dirty="0">
                <a:solidFill>
                  <a:schemeClr val="tx1"/>
                </a:solidFill>
              </a:rPr>
              <a:t>suivis ont reçu un diagnostic de TSA.</a:t>
            </a:r>
          </a:p>
          <a:p>
            <a:endParaRPr lang="fr-FR" sz="1900" dirty="0" smtClean="0">
              <a:solidFill>
                <a:schemeClr val="tx1"/>
              </a:solidFill>
            </a:endParaRPr>
          </a:p>
          <a:p>
            <a:r>
              <a:rPr lang="fr-FR" sz="1900" dirty="0" smtClean="0">
                <a:solidFill>
                  <a:schemeClr val="tx1"/>
                </a:solidFill>
              </a:rPr>
              <a:t>Des facteurs prénataux et périnataux associés à un risque accru : grande prématurité, retard de croissance, complications neurologiques, certaines affections </a:t>
            </a:r>
            <a:r>
              <a:rPr lang="fr-FR" sz="1900" dirty="0">
                <a:solidFill>
                  <a:schemeClr val="tx1"/>
                </a:solidFill>
              </a:rPr>
              <a:t>congénitales, exposition prénatales toxiques (</a:t>
            </a:r>
            <a:r>
              <a:rPr lang="fr-FR" sz="1900" dirty="0" smtClean="0">
                <a:solidFill>
                  <a:schemeClr val="tx1"/>
                </a:solidFill>
              </a:rPr>
              <a:t>alcool</a:t>
            </a:r>
            <a:r>
              <a:rPr lang="fr-FR" sz="1900" dirty="0">
                <a:solidFill>
                  <a:schemeClr val="tx1"/>
                </a:solidFill>
              </a:rPr>
              <a:t>, médicament antiépileptique), âge parental avancé ( risque x2,5 quand le père a plus de 50 ans et x1,3 quand la mère a plus de 35 ans)</a:t>
            </a:r>
          </a:p>
          <a:p>
            <a:endParaRPr lang="fr-FR" sz="1900" dirty="0">
              <a:solidFill>
                <a:schemeClr val="tx1"/>
              </a:solidFill>
            </a:endParaRPr>
          </a:p>
          <a:p>
            <a:r>
              <a:rPr lang="fr-FR" sz="1900" dirty="0">
                <a:solidFill>
                  <a:schemeClr val="tx1"/>
                </a:solidFill>
              </a:rPr>
              <a:t>Rôle de l'environnement : certains pesticides et produits phytosanitaires</a:t>
            </a:r>
            <a:r>
              <a:rPr lang="fr-FR" sz="1900" dirty="0" smtClean="0">
                <a:solidFill>
                  <a:schemeClr val="tx1"/>
                </a:solidFill>
              </a:rPr>
              <a:t>, pollution atmosphérique.  </a:t>
            </a:r>
          </a:p>
          <a:p>
            <a:endParaRPr lang="fr-FR" sz="1900" dirty="0" smtClean="0">
              <a:solidFill>
                <a:schemeClr val="tx1"/>
              </a:solidFill>
            </a:endParaRPr>
          </a:p>
          <a:p>
            <a:r>
              <a:rPr lang="fr-FR" sz="1900" dirty="0" smtClean="0">
                <a:solidFill>
                  <a:schemeClr val="tx1"/>
                </a:solidFill>
              </a:rPr>
              <a:t>Les TND sont des troubles multifactoriels : la recherche ne cherche plus « la cause », mais cherche à comprendre comment les facteurs génétiques et environnementaux interagissent au cours du développement</a:t>
            </a:r>
          </a:p>
          <a:p>
            <a:endParaRPr lang="fr-FR" sz="1900" dirty="0" smtClean="0">
              <a:solidFill>
                <a:schemeClr val="tx1"/>
              </a:solidFill>
            </a:endParaRPr>
          </a:p>
          <a:p>
            <a:r>
              <a:rPr lang="fr-FR" sz="1900" dirty="0" smtClean="0">
                <a:solidFill>
                  <a:schemeClr val="tx1"/>
                </a:solidFill>
              </a:rPr>
              <a:t>Et pourquoi observe-t-on davantage de diagnostics ? </a:t>
            </a:r>
          </a:p>
          <a:p>
            <a:r>
              <a:rPr lang="fr-FR" sz="1900" dirty="0" smtClean="0">
                <a:solidFill>
                  <a:schemeClr val="tx1"/>
                </a:solidFill>
              </a:rPr>
              <a:t>- meilleure connaissance des signes précoces et un meilleur repérage des formes moins typiques</a:t>
            </a:r>
          </a:p>
          <a:p>
            <a:pPr marL="285750" indent="-285750">
              <a:buFontTx/>
              <a:buChar char="-"/>
            </a:pPr>
            <a:r>
              <a:rPr lang="fr-FR" sz="1900" dirty="0" smtClean="0">
                <a:solidFill>
                  <a:schemeClr val="tx1"/>
                </a:solidFill>
              </a:rPr>
              <a:t>Evolution des classifications diagnostiques, meilleure identification des troubles associés </a:t>
            </a:r>
          </a:p>
          <a:p>
            <a:pPr marL="285750" indent="-285750">
              <a:buFontTx/>
              <a:buChar char="-"/>
            </a:pPr>
            <a:r>
              <a:rPr lang="fr-FR" sz="1900" dirty="0" smtClean="0">
                <a:solidFill>
                  <a:schemeClr val="tx1"/>
                </a:solidFill>
              </a:rPr>
              <a:t>Accès plus important au diagnostic</a:t>
            </a:r>
          </a:p>
          <a:p>
            <a:pPr marL="285750" indent="-285750">
              <a:buFontTx/>
              <a:buChar char="-"/>
            </a:pPr>
            <a:r>
              <a:rPr lang="fr-FR" sz="1900" dirty="0" smtClean="0">
                <a:solidFill>
                  <a:schemeClr val="tx1"/>
                </a:solidFill>
              </a:rPr>
              <a:t>Profils auparavant sous identifiés comme le TSA chez les filles ou des enfants avec de bonnes stratégies de compensation </a:t>
            </a:r>
          </a:p>
        </p:txBody>
      </p:sp>
      <p:pic>
        <p:nvPicPr>
          <p:cNvPr id="1029" name="Picture 5" descr="Un test unique pour diagnostiquer toutes les maladies infectieus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87" b="26131"/>
          <a:stretch/>
        </p:blipFill>
        <p:spPr bwMode="auto">
          <a:xfrm>
            <a:off x="0" y="0"/>
            <a:ext cx="12192000" cy="162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0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Image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320" y="0"/>
            <a:ext cx="9461686" cy="667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937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4" descr="la version texte est disponible dans l'article complet (suivre le bouton juste après l'imag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14" y="0"/>
            <a:ext cx="10447886" cy="587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139253" y="6026046"/>
            <a:ext cx="969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Repérer tôt pour intervenir tôt : des interventions adaptées doivent pouvoir être mises en place, si possible avant 4 ans, sans attendre nécessairement la confirmation diagnostique.</a:t>
            </a:r>
            <a:r>
              <a:rPr lang="fr-FR" dirty="0"/>
              <a:t> </a:t>
            </a:r>
            <a:r>
              <a:rPr lang="fr-FR" i="1" dirty="0"/>
              <a:t>(HAS, 2018)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514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deux grands domaines à observer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24128" y="5657671"/>
            <a:ext cx="974501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Faire observer </a:t>
            </a:r>
            <a:r>
              <a:rPr kumimoji="0" lang="fr-FR" alt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plusieurs contextes</a:t>
            </a: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 enfant peut présenter des manifestations très différentes selon le niveau de structure et la charge sensorielle de la situation.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80" y="1699989"/>
            <a:ext cx="9249167" cy="368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1631504" y="980728"/>
            <a:ext cx="8229600" cy="5760640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  <p:graphicFrame>
        <p:nvGraphicFramePr>
          <p:cNvPr id="38" name="Tableau 37"/>
          <p:cNvGraphicFramePr>
            <a:graphicFrameLocks noGrp="1"/>
          </p:cNvGraphicFramePr>
          <p:nvPr>
            <p:extLst/>
          </p:nvPr>
        </p:nvGraphicFramePr>
        <p:xfrm>
          <a:off x="653080" y="272561"/>
          <a:ext cx="11102234" cy="6348060"/>
        </p:xfrm>
        <a:graphic>
          <a:graphicData uri="http://schemas.openxmlformats.org/drawingml/2006/table">
            <a:tbl>
              <a:tblPr/>
              <a:tblGrid>
                <a:gridCol w="2434743">
                  <a:extLst>
                    <a:ext uri="{9D8B030D-6E8A-4147-A177-3AD203B41FA5}">
                      <a16:colId xmlns:a16="http://schemas.microsoft.com/office/drawing/2014/main" val="574777507"/>
                    </a:ext>
                  </a:extLst>
                </a:gridCol>
                <a:gridCol w="3790205">
                  <a:extLst>
                    <a:ext uri="{9D8B030D-6E8A-4147-A177-3AD203B41FA5}">
                      <a16:colId xmlns:a16="http://schemas.microsoft.com/office/drawing/2014/main" val="2878926233"/>
                    </a:ext>
                  </a:extLst>
                </a:gridCol>
                <a:gridCol w="4877286">
                  <a:extLst>
                    <a:ext uri="{9D8B030D-6E8A-4147-A177-3AD203B41FA5}">
                      <a16:colId xmlns:a16="http://schemas.microsoft.com/office/drawing/2014/main" val="242999443"/>
                    </a:ext>
                  </a:extLst>
                </a:gridCol>
              </a:tblGrid>
              <a:tr h="530682">
                <a:tc rowSpan="6">
                  <a:txBody>
                    <a:bodyPr/>
                    <a:lstStyle/>
                    <a:p>
                      <a:r>
                        <a:rPr lang="fr-FR" sz="1400" b="1" dirty="0" smtClean="0"/>
                        <a:t>Relation </a:t>
                      </a:r>
                      <a:r>
                        <a:rPr lang="fr-FR" sz="1400" b="1" dirty="0"/>
                        <a:t>aux autres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Reste seul ou avec un seul camarade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Joue toujours avec le même enfant, évite les jeux de groupe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076057"/>
                  </a:ext>
                </a:extLst>
              </a:tr>
              <a:tr h="514386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Recherche surtout l’adulte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Va parler à la maîtresse plutôt qu’aux enfants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415839"/>
                  </a:ext>
                </a:extLst>
              </a:tr>
              <a:tr h="514386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Coupe la parole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Intervient pendant l’histoire sans attendre son tour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4593677"/>
                  </a:ext>
                </a:extLst>
              </a:tr>
              <a:tr h="514386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Difficulté à entrer dans le jeu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Regarde les autres jouer sans savoir comment participer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350713"/>
                  </a:ext>
                </a:extLst>
              </a:tr>
              <a:tr h="530682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Je ne comprends pas toujours ce que ressent l’autre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je continue à jouer alors qu’un camarade pleure</a:t>
                      </a:r>
                    </a:p>
                    <a:p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609563"/>
                  </a:ext>
                </a:extLst>
              </a:tr>
              <a:tr h="530682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Le changement</a:t>
                      </a:r>
                      <a:r>
                        <a:rPr lang="fr-FR" sz="1400" baseline="0" dirty="0" smtClean="0"/>
                        <a:t> le stresse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Remplacement d’un adulte, sortie imprévue,</a:t>
                      </a:r>
                      <a:r>
                        <a:rPr lang="fr-FR" sz="1400" baseline="0" dirty="0" smtClean="0"/>
                        <a:t> annulation d’une activité 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706655"/>
                  </a:ext>
                </a:extLst>
              </a:tr>
              <a:tr h="296019">
                <a:tc rowSpan="3">
                  <a:txBody>
                    <a:bodyPr/>
                    <a:lstStyle/>
                    <a:p>
                      <a:r>
                        <a:rPr lang="fr-FR" sz="1400" b="1" dirty="0" smtClean="0"/>
                        <a:t>Communication </a:t>
                      </a:r>
                      <a:r>
                        <a:rPr lang="fr-FR" sz="1400" b="1" dirty="0"/>
                        <a:t>non verbale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Regard </a:t>
                      </a:r>
                      <a:r>
                        <a:rPr lang="fr-FR" sz="1400" dirty="0" smtClean="0"/>
                        <a:t>fuyant ou trop insistant 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Ne regarde pas quand on lui </a:t>
                      </a:r>
                      <a:r>
                        <a:rPr lang="fr-FR" sz="1400" dirty="0" smtClean="0"/>
                        <a:t>parle ou fixe trop près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8718878"/>
                  </a:ext>
                </a:extLst>
              </a:tr>
              <a:tr h="514386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Peu de mimiques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Visage peu expressif même quand il est content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20136"/>
                  </a:ext>
                </a:extLst>
              </a:tr>
              <a:tr h="296019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Intonation particulière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Voix monotone ou très rapide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989426"/>
                  </a:ext>
                </a:extLst>
              </a:tr>
              <a:tr h="530682">
                <a:tc rowSpan="4">
                  <a:txBody>
                    <a:bodyPr/>
                    <a:lstStyle/>
                    <a:p>
                      <a:r>
                        <a:rPr lang="fr-FR" sz="1400" b="1" dirty="0" smtClean="0"/>
                        <a:t>Communication </a:t>
                      </a:r>
                      <a:r>
                        <a:rPr lang="fr-FR" sz="1400" b="1" dirty="0"/>
                        <a:t>verbale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Écholalie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Répète une phrase entendue </a:t>
                      </a:r>
                      <a:r>
                        <a:rPr lang="fr-FR" sz="1400" dirty="0" smtClean="0"/>
                        <a:t>plus tôt ou dans </a:t>
                      </a:r>
                      <a:r>
                        <a:rPr lang="fr-FR" sz="1400" dirty="0"/>
                        <a:t>un dessin </a:t>
                      </a:r>
                      <a:r>
                        <a:rPr lang="fr-FR" sz="1400" dirty="0" smtClean="0"/>
                        <a:t>animé ou le dernier mot de la</a:t>
                      </a:r>
                      <a:r>
                        <a:rPr lang="fr-FR" sz="1400" baseline="0" dirty="0" smtClean="0"/>
                        <a:t> phrase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238985"/>
                  </a:ext>
                </a:extLst>
              </a:tr>
              <a:tr h="530682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Langage très élaboré ou très limité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Parle comme un « petit adulte » ou utilise peu de </a:t>
                      </a:r>
                      <a:r>
                        <a:rPr lang="fr-FR" sz="1400" dirty="0" smtClean="0"/>
                        <a:t>mots voire aucun 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1779058"/>
                  </a:ext>
                </a:extLst>
              </a:tr>
              <a:tr h="530682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Difficulté avec </a:t>
                      </a:r>
                      <a:r>
                        <a:rPr lang="fr-FR" sz="1400" dirty="0" smtClean="0"/>
                        <a:t>l’humour et le 2</a:t>
                      </a:r>
                      <a:r>
                        <a:rPr lang="fr-FR" sz="1400" baseline="30000" dirty="0" smtClean="0"/>
                        <a:t>nd</a:t>
                      </a:r>
                      <a:r>
                        <a:rPr lang="fr-FR" sz="1400" dirty="0" smtClean="0"/>
                        <a:t> degré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Ne comprend pas une blague </a:t>
                      </a:r>
                      <a:r>
                        <a:rPr lang="fr-FR" sz="1400" dirty="0" smtClean="0"/>
                        <a:t>simple ou les expressions « et ben</a:t>
                      </a:r>
                      <a:r>
                        <a:rPr lang="fr-FR" sz="1400" baseline="0" dirty="0" smtClean="0"/>
                        <a:t> super »</a:t>
                      </a:r>
                      <a:endParaRPr lang="fr-FR" sz="14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746592"/>
                  </a:ext>
                </a:extLst>
              </a:tr>
              <a:tr h="514386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Manque de filtre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Dit spontanément « ton dessin est moche »</a:t>
                      </a:r>
                    </a:p>
                  </a:txBody>
                  <a:tcPr marL="55786" marR="55786" marT="27893" marB="2789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79651"/>
                  </a:ext>
                </a:extLst>
              </a:tr>
            </a:tbl>
          </a:graphicData>
        </a:graphic>
      </p:graphicFrame>
      <p:pic>
        <p:nvPicPr>
          <p:cNvPr id="39" name="Image 4" descr="la version texte est disponible dans l'article complet (suivre le bouton juste après l'image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770" b="83019"/>
          <a:stretch/>
        </p:blipFill>
        <p:spPr bwMode="auto">
          <a:xfrm>
            <a:off x="0" y="0"/>
            <a:ext cx="3042138" cy="125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60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 descr="la version texte est disponible dans l'article complet (suivre le bouton juste après l'image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7" b="82116"/>
          <a:stretch/>
        </p:blipFill>
        <p:spPr bwMode="auto">
          <a:xfrm>
            <a:off x="9270336" y="-281354"/>
            <a:ext cx="3134986" cy="141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/>
          </p:nvPr>
        </p:nvGraphicFramePr>
        <p:xfrm>
          <a:off x="530470" y="1707447"/>
          <a:ext cx="10744199" cy="4894648"/>
        </p:xfrm>
        <a:graphic>
          <a:graphicData uri="http://schemas.openxmlformats.org/drawingml/2006/table">
            <a:tbl>
              <a:tblPr/>
              <a:tblGrid>
                <a:gridCol w="2817282">
                  <a:extLst>
                    <a:ext uri="{9D8B030D-6E8A-4147-A177-3AD203B41FA5}">
                      <a16:colId xmlns:a16="http://schemas.microsoft.com/office/drawing/2014/main" val="2919018658"/>
                    </a:ext>
                  </a:extLst>
                </a:gridCol>
                <a:gridCol w="4345517">
                  <a:extLst>
                    <a:ext uri="{9D8B030D-6E8A-4147-A177-3AD203B41FA5}">
                      <a16:colId xmlns:a16="http://schemas.microsoft.com/office/drawing/2014/main" val="1336742452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1984252712"/>
                    </a:ext>
                  </a:extLst>
                </a:gridCol>
              </a:tblGrid>
              <a:tr h="729699">
                <a:tc rowSpan="3">
                  <a:txBody>
                    <a:bodyPr/>
                    <a:lstStyle/>
                    <a:p>
                      <a:r>
                        <a:rPr lang="fr-FR" sz="1600" b="1" dirty="0" smtClean="0"/>
                        <a:t>Rigidité </a:t>
                      </a:r>
                      <a:r>
                        <a:rPr lang="fr-FR" sz="1600" b="1" dirty="0"/>
                        <a:t>et routines</a:t>
                      </a:r>
                      <a:endParaRPr lang="fr-FR" sz="16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Préférence pour l’ordre et la répétition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Range toujours les cubes dans le même ordre, dérangé si on change l’organisation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334364"/>
                  </a:ext>
                </a:extLst>
              </a:tr>
              <a:tr h="510790">
                <a:tc v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Réticence face à la nouveauté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Refuse de participer à une activité nouvelle ou un jeu différent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328757"/>
                  </a:ext>
                </a:extLst>
              </a:tr>
              <a:tr h="510790">
                <a:tc v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Cherche la sécurité dans des rituels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Fait toujours les mêmes gestes </a:t>
                      </a:r>
                      <a:r>
                        <a:rPr lang="fr-FR" sz="1600" dirty="0" smtClean="0"/>
                        <a:t>avant </a:t>
                      </a:r>
                      <a:r>
                        <a:rPr lang="fr-FR" sz="1600" dirty="0"/>
                        <a:t>un goûter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845560"/>
                  </a:ext>
                </a:extLst>
              </a:tr>
              <a:tr h="51079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Comportements </a:t>
                      </a:r>
                      <a:r>
                        <a:rPr lang="fr-FR" sz="1600" b="1" dirty="0"/>
                        <a:t>moteurs stéréotypés</a:t>
                      </a:r>
                      <a:endParaRPr lang="fr-FR" sz="16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Gestes répétitifs (balancements, mains agitées, tourner sur soi)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Se balance d’avant en arrière en attendant son </a:t>
                      </a:r>
                      <a:r>
                        <a:rPr lang="fr-FR" sz="1600" dirty="0" smtClean="0"/>
                        <a:t>tour, accélérations</a:t>
                      </a:r>
                      <a:r>
                        <a:rPr lang="fr-FR" sz="1600" baseline="0" dirty="0" smtClean="0"/>
                        <a:t> dans le couloir </a:t>
                      </a:r>
                      <a:endParaRPr lang="fr-FR" sz="16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650361"/>
                  </a:ext>
                </a:extLst>
              </a:tr>
              <a:tr h="729699">
                <a:tc rowSpan="2">
                  <a:txBody>
                    <a:bodyPr/>
                    <a:lstStyle/>
                    <a:p>
                      <a:r>
                        <a:rPr lang="fr-FR" sz="1600" b="1" dirty="0" smtClean="0"/>
                        <a:t>Intérêts </a:t>
                      </a:r>
                      <a:r>
                        <a:rPr lang="fr-FR" sz="1600" b="1" dirty="0"/>
                        <a:t>restreints et focalisation intense</a:t>
                      </a:r>
                      <a:endParaRPr lang="fr-FR" sz="16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Passe beaucoup de temps sur un seul sujet ou objet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Aligne ses voitures pendant toute la récréation, regarde tourner une </a:t>
                      </a:r>
                      <a:r>
                        <a:rPr lang="fr-FR" sz="1600" dirty="0" smtClean="0"/>
                        <a:t>roue, parle beaucoup trop des manèges ou des espèces</a:t>
                      </a:r>
                      <a:r>
                        <a:rPr lang="fr-FR" sz="1600" baseline="0" dirty="0" smtClean="0"/>
                        <a:t> d’oiseaux </a:t>
                      </a:r>
                      <a:endParaRPr lang="fr-FR" sz="16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116008"/>
                  </a:ext>
                </a:extLst>
              </a:tr>
              <a:tr h="729699">
                <a:tc v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Intérêts peu communs et très spécifiques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Connaît par cœur les plaques d’immatriculation du quartier, 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546175"/>
                  </a:ext>
                </a:extLst>
              </a:tr>
              <a:tr h="510790">
                <a:tc>
                  <a:txBody>
                    <a:bodyPr/>
                    <a:lstStyle/>
                    <a:p>
                      <a:r>
                        <a:rPr lang="fr-FR" sz="1600" b="1" dirty="0" smtClean="0"/>
                        <a:t>Attention </a:t>
                      </a:r>
                      <a:r>
                        <a:rPr lang="fr-FR" sz="1600" b="1" dirty="0"/>
                        <a:t>au détail</a:t>
                      </a:r>
                      <a:endParaRPr lang="fr-FR" sz="1600" dirty="0"/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Se focalise sur des petits détails (tâche, bavure, etc.)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Ne peut pas terminer une activité si une page a une tache d’encre</a:t>
                      </a:r>
                    </a:p>
                  </a:txBody>
                  <a:tcPr marL="53065" marR="53065" marT="26533" marB="26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962435"/>
                  </a:ext>
                </a:extLst>
              </a:tr>
            </a:tbl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5601444" y="221332"/>
            <a:ext cx="3024336" cy="1080120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i="1" dirty="0"/>
              <a:t>« Pierre regarde toujours les mêmes choses : les avions dans le ciel, les feux rouges, les ponts, et les clochers d'église. Il s’arrête et peux s’énerver si je le force à avancer »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531049" y="221332"/>
            <a:ext cx="3024336" cy="1080120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i="1" dirty="0"/>
              <a:t>« Je me passionne pour le fonctionnement des appareils électriques. Je peux passer des heures à observer le </a:t>
            </a:r>
            <a:r>
              <a:rPr lang="fr-FR" sz="1400" i="1" dirty="0" err="1"/>
              <a:t>thermomix</a:t>
            </a:r>
            <a:r>
              <a:rPr lang="fr-FR" sz="1400" i="1" dirty="0"/>
              <a:t> ou le ventilateur » </a:t>
            </a:r>
          </a:p>
        </p:txBody>
      </p:sp>
    </p:spTree>
    <p:extLst>
      <p:ext uri="{BB962C8B-B14F-4D97-AF65-F5344CB8AC3E}">
        <p14:creationId xmlns:p14="http://schemas.microsoft.com/office/powerpoint/2010/main" val="254255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403188" y="353554"/>
            <a:ext cx="5389312" cy="538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2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2" name="Picture 2" descr="5 100+ Iceberg Immergé Photos, taleaux et images libre de droits - iStock |  Glacier, Pole nord, Miro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8565" y="0"/>
            <a:ext cx="143805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0" y="230188"/>
            <a:ext cx="11674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Au-delà de la </a:t>
            </a:r>
            <a:r>
              <a:rPr lang="fr-FR" sz="2800" dirty="0" smtClean="0"/>
              <a:t>dyade de </a:t>
            </a:r>
            <a:r>
              <a:rPr lang="fr-FR" sz="2800" dirty="0" smtClean="0"/>
              <a:t>l’autisme</a:t>
            </a:r>
            <a:endParaRPr lang="fr-FR" sz="2800" dirty="0"/>
          </a:p>
        </p:txBody>
      </p:sp>
      <p:sp>
        <p:nvSpPr>
          <p:cNvPr id="5" name="Rectangle 4"/>
          <p:cNvSpPr/>
          <p:nvPr/>
        </p:nvSpPr>
        <p:spPr>
          <a:xfrm>
            <a:off x="3791211" y="2130702"/>
            <a:ext cx="84007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000" b="1" dirty="0">
                <a:solidFill>
                  <a:srgbClr val="FFDD71"/>
                </a:solidFill>
              </a:rPr>
              <a:t>Particularités </a:t>
            </a:r>
            <a:r>
              <a:rPr lang="fr-FR" sz="3000" b="1" dirty="0" smtClean="0">
                <a:solidFill>
                  <a:srgbClr val="FFDD71"/>
                </a:solidFill>
              </a:rPr>
              <a:t>sensorielles (90%)</a:t>
            </a:r>
            <a:endParaRPr lang="fr-FR" sz="3000" b="1" dirty="0">
              <a:solidFill>
                <a:srgbClr val="FFDD71"/>
              </a:solidFill>
            </a:endParaRPr>
          </a:p>
          <a:p>
            <a:pPr algn="ctr"/>
            <a:r>
              <a:rPr lang="fr-FR" sz="3000" b="1" dirty="0" smtClean="0">
                <a:solidFill>
                  <a:srgbClr val="FFDD71"/>
                </a:solidFill>
              </a:rPr>
              <a:t>Fonctions exécutives (50-80%)</a:t>
            </a:r>
          </a:p>
          <a:p>
            <a:pPr algn="ctr"/>
            <a:r>
              <a:rPr lang="fr-FR" sz="3000" b="1" dirty="0" smtClean="0">
                <a:solidFill>
                  <a:srgbClr val="FFDD71"/>
                </a:solidFill>
              </a:rPr>
              <a:t>Troubles </a:t>
            </a:r>
            <a:r>
              <a:rPr lang="fr-FR" sz="3000" b="1" dirty="0">
                <a:solidFill>
                  <a:srgbClr val="FFDD71"/>
                </a:solidFill>
              </a:rPr>
              <a:t>du </a:t>
            </a:r>
            <a:r>
              <a:rPr lang="fr-FR" sz="3000" b="1" dirty="0" smtClean="0">
                <a:solidFill>
                  <a:srgbClr val="FFDD71"/>
                </a:solidFill>
              </a:rPr>
              <a:t>sommeil (80%)</a:t>
            </a:r>
            <a:endParaRPr lang="fr-FR" sz="3000" b="1" dirty="0">
              <a:solidFill>
                <a:srgbClr val="FFDD71"/>
              </a:solidFill>
            </a:endParaRPr>
          </a:p>
          <a:p>
            <a:pPr algn="ctr"/>
            <a:r>
              <a:rPr lang="fr-FR" sz="3000" b="1" dirty="0" smtClean="0">
                <a:solidFill>
                  <a:srgbClr val="FFDD71"/>
                </a:solidFill>
              </a:rPr>
              <a:t>Sélectivité alimentaire (90%)</a:t>
            </a:r>
          </a:p>
          <a:p>
            <a:pPr algn="ctr"/>
            <a:r>
              <a:rPr lang="fr-FR" sz="3000" b="1" dirty="0" smtClean="0">
                <a:solidFill>
                  <a:srgbClr val="FFDD71"/>
                </a:solidFill>
              </a:rPr>
              <a:t>Anxiété (70%)</a:t>
            </a:r>
          </a:p>
          <a:p>
            <a:pPr algn="ctr"/>
            <a:r>
              <a:rPr lang="fr-FR" sz="3000" b="1" dirty="0">
                <a:solidFill>
                  <a:srgbClr val="FFDD71"/>
                </a:solidFill>
              </a:rPr>
              <a:t>T</a:t>
            </a:r>
            <a:r>
              <a:rPr lang="fr-FR" sz="3000" b="1" dirty="0" smtClean="0">
                <a:solidFill>
                  <a:srgbClr val="FFDD71"/>
                </a:solidFill>
              </a:rPr>
              <a:t>roubles moteurs (89 %)</a:t>
            </a:r>
          </a:p>
          <a:p>
            <a:pPr algn="ctr"/>
            <a:r>
              <a:rPr lang="fr-FR" sz="3000" b="1" dirty="0" smtClean="0">
                <a:solidFill>
                  <a:srgbClr val="FFDD71"/>
                </a:solidFill>
              </a:rPr>
              <a:t>TDAH (40%)</a:t>
            </a:r>
          </a:p>
          <a:p>
            <a:pPr algn="ctr"/>
            <a:r>
              <a:rPr lang="fr-FR" sz="3000" b="1" dirty="0" smtClean="0">
                <a:solidFill>
                  <a:srgbClr val="FFDD71"/>
                </a:solidFill>
              </a:rPr>
              <a:t>Trouble du développement Intellectuel (30 à 70 %), </a:t>
            </a:r>
            <a:r>
              <a:rPr lang="fr-FR" sz="3000" b="1" dirty="0" err="1" smtClean="0">
                <a:solidFill>
                  <a:srgbClr val="FFDD71"/>
                </a:solidFill>
              </a:rPr>
              <a:t>Epilépsie</a:t>
            </a:r>
            <a:r>
              <a:rPr lang="fr-FR" sz="3000" b="1" dirty="0" smtClean="0">
                <a:solidFill>
                  <a:srgbClr val="FFDD71"/>
                </a:solidFill>
              </a:rPr>
              <a:t>, troubles gastro intestinaux, vision/audition….</a:t>
            </a:r>
            <a:endParaRPr lang="fr-FR" sz="3000" b="1" dirty="0">
              <a:solidFill>
                <a:srgbClr val="FFDD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9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du conten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05" y="-164905"/>
            <a:ext cx="8652730" cy="6924489"/>
          </a:xfrm>
        </p:spPr>
      </p:pic>
    </p:spTree>
    <p:extLst>
      <p:ext uri="{BB962C8B-B14F-4D97-AF65-F5344CB8AC3E}">
        <p14:creationId xmlns:p14="http://schemas.microsoft.com/office/powerpoint/2010/main" val="212892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6929" y="475226"/>
            <a:ext cx="11706896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TSA au féminin : </a:t>
            </a:r>
            <a:r>
              <a:rPr lang="fr-FR" dirty="0"/>
              <a:t>regarder au-delà du profil « visible »</a:t>
            </a:r>
            <a:br>
              <a:rPr lang="fr-FR" dirty="0"/>
            </a:b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74" y="1768254"/>
            <a:ext cx="5049728" cy="387906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377" y="2191185"/>
            <a:ext cx="5089411" cy="306555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331200" y="5981701"/>
            <a:ext cx="26585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Lacroix, A. (2023). </a:t>
            </a:r>
            <a:r>
              <a:rPr lang="fr-FR" sz="900" i="1" dirty="0"/>
              <a:t>Autisme au féminin: Approches historique et scientifique, regards cliniques</a:t>
            </a:r>
            <a:r>
              <a:rPr lang="fr-FR" sz="900" dirty="0"/>
              <a:t>. UGA Éditions.</a:t>
            </a:r>
          </a:p>
        </p:txBody>
      </p:sp>
    </p:spTree>
    <p:extLst>
      <p:ext uri="{BB962C8B-B14F-4D97-AF65-F5344CB8AC3E}">
        <p14:creationId xmlns:p14="http://schemas.microsoft.com/office/powerpoint/2010/main" val="130918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802575" y="266071"/>
            <a:ext cx="8610600" cy="1293028"/>
          </a:xfrm>
        </p:spPr>
        <p:txBody>
          <a:bodyPr/>
          <a:lstStyle/>
          <a:p>
            <a:pPr algn="ctr"/>
            <a:r>
              <a:rPr lang="fr-FR" b="1" dirty="0" smtClean="0"/>
              <a:t>TSA au féminin</a:t>
            </a:r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081" y="1356260"/>
            <a:ext cx="6001588" cy="50013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002408" y="5696125"/>
            <a:ext cx="31895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Whitlock, A., Fulton, K., Lai, M. C., </a:t>
            </a:r>
            <a:r>
              <a:rPr lang="en-US" sz="1000" dirty="0" err="1"/>
              <a:t>Pellicano</a:t>
            </a:r>
            <a:r>
              <a:rPr lang="en-US" sz="1000" dirty="0"/>
              <a:t>, E., &amp; Mandy, W. (2020). Recognition of girls on the autism spectrum by primary school educators: An experimental study. </a:t>
            </a:r>
            <a:r>
              <a:rPr lang="en-US" sz="1000" i="1" dirty="0"/>
              <a:t>Autism Research</a:t>
            </a:r>
            <a:r>
              <a:rPr lang="en-US" sz="1000" dirty="0"/>
              <a:t>, </a:t>
            </a:r>
            <a:r>
              <a:rPr lang="en-US" sz="1000" i="1" dirty="0"/>
              <a:t>13</a:t>
            </a:r>
            <a:r>
              <a:rPr lang="en-US" sz="1000" dirty="0"/>
              <a:t>(8), 1358-1372.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12505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802575" y="266071"/>
            <a:ext cx="8610600" cy="1293028"/>
          </a:xfrm>
        </p:spPr>
        <p:txBody>
          <a:bodyPr/>
          <a:lstStyle/>
          <a:p>
            <a:pPr algn="ctr"/>
            <a:r>
              <a:rPr lang="fr-FR" b="1" dirty="0" smtClean="0"/>
              <a:t>TSA au féminin</a:t>
            </a:r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390" y="1316037"/>
            <a:ext cx="4773770" cy="554196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232" y="5570191"/>
            <a:ext cx="2206943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Repérer </a:t>
            </a:r>
            <a:r>
              <a:rPr lang="fr-FR" dirty="0"/>
              <a:t>l’autisme à l’école : de quoi parle-t-on ?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L’école permet d'observer l’enfant dans un environnement social réel. </a:t>
            </a:r>
          </a:p>
          <a:p>
            <a:pPr lvl="0"/>
            <a:r>
              <a:rPr lang="fr-FR" altLang="fr-FR" dirty="0"/>
              <a:t>Un enfant peut présenter des manifestations très différentes </a:t>
            </a:r>
            <a:r>
              <a:rPr lang="fr-FR" altLang="fr-FR" dirty="0" smtClean="0"/>
              <a:t>: </a:t>
            </a:r>
            <a:endParaRPr lang="fr-FR" alt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dirty="0"/>
              <a:t>classe → récréation → cantine → couloir → activité collective → temps peu structurés → changement d’enseignant → sortie scolaire</a:t>
            </a:r>
            <a:r>
              <a:rPr lang="fr-FR" altLang="fr-FR" dirty="0" smtClean="0"/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dirty="0" smtClean="0"/>
              <a:t>Prendre en compte le niveau de structure, la charge sensorielle, les exigences sociales et la nouveauté de la situation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dirty="0"/>
          </a:p>
          <a:p>
            <a:r>
              <a:rPr lang="fr-FR" dirty="0"/>
              <a:t>La trajectoire scolaire constitue une information pertinente dans l'évaluation des </a:t>
            </a:r>
            <a:r>
              <a:rPr lang="fr-FR" dirty="0" smtClean="0"/>
              <a:t>TND</a:t>
            </a:r>
            <a:endParaRPr lang="fr-FR" dirty="0"/>
          </a:p>
          <a:p>
            <a:endParaRPr lang="fr-FR" dirty="0" smtClean="0"/>
          </a:p>
          <a:p>
            <a:pPr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lang="fr-FR" dirty="0" smtClean="0"/>
              <a:t>            </a:t>
            </a:r>
            <a:r>
              <a:rPr lang="fr-FR" dirty="0"/>
              <a:t>LE REPÉRAGE ≠ LE DIAGNOSTIC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5673885"/>
            <a:ext cx="714909" cy="63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1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REPÉRER UN TSA AU COLLÈGE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2549527"/>
            <a:ext cx="9888711" cy="3970894"/>
          </a:xfrm>
        </p:spPr>
        <p:txBody>
          <a:bodyPr>
            <a:normAutofit lnSpcReduction="10000"/>
          </a:bodyPr>
          <a:lstStyle/>
          <a:p>
            <a:r>
              <a:rPr lang="fr-FR" sz="2500" dirty="0" smtClean="0"/>
              <a:t>Augmentation </a:t>
            </a:r>
            <a:r>
              <a:rPr lang="fr-FR" sz="2500" dirty="0"/>
              <a:t>des exigences sociales, de l’autonomie, de la flexibilité et de </a:t>
            </a:r>
            <a:r>
              <a:rPr lang="fr-FR" sz="2500" dirty="0" smtClean="0"/>
              <a:t>l’organisation </a:t>
            </a:r>
          </a:p>
          <a:p>
            <a:r>
              <a:rPr lang="fr-FR" sz="2500" dirty="0" smtClean="0"/>
              <a:t>L’adolescence et les enjeux identitaires qui y sont liés en font une période particulièrement sensibles</a:t>
            </a:r>
          </a:p>
          <a:p>
            <a:r>
              <a:rPr lang="fr-FR" sz="2500" dirty="0"/>
              <a:t>A</a:t>
            </a:r>
            <a:r>
              <a:rPr lang="fr-FR" sz="2500" dirty="0" smtClean="0"/>
              <a:t>ucun </a:t>
            </a:r>
            <a:r>
              <a:rPr lang="fr-FR" sz="2500" dirty="0"/>
              <a:t>signe isolé ne permet de conclure à un </a:t>
            </a:r>
            <a:r>
              <a:rPr lang="fr-FR" sz="2500" dirty="0" smtClean="0"/>
              <a:t>TSA</a:t>
            </a:r>
          </a:p>
          <a:p>
            <a:r>
              <a:rPr lang="fr-FR" sz="2500" dirty="0"/>
              <a:t>Ce qui peut sembler être de </a:t>
            </a:r>
            <a:r>
              <a:rPr lang="fr-FR" sz="2500" dirty="0" smtClean="0"/>
              <a:t>l’opposition </a:t>
            </a:r>
            <a:r>
              <a:rPr lang="fr-FR" sz="2500" dirty="0"/>
              <a:t>ou de l’immaturité peut parfois traduire une difficulté de communication sociale, de flexibilité ou </a:t>
            </a:r>
            <a:r>
              <a:rPr lang="fr-FR" sz="2500" dirty="0" smtClean="0"/>
              <a:t>d’adaptation.</a:t>
            </a:r>
          </a:p>
          <a:p>
            <a:r>
              <a:rPr lang="fr-FR" sz="2500" dirty="0">
                <a:sym typeface="Wingdings" panose="05000000000000000000" pitchFamily="2" charset="2"/>
              </a:rPr>
              <a:t> </a:t>
            </a:r>
            <a:r>
              <a:rPr lang="fr-FR" sz="2500" dirty="0"/>
              <a:t>Le passage au collège peut révéler des difficultés jusque-là compensées </a:t>
            </a:r>
          </a:p>
          <a:p>
            <a:endParaRPr lang="fr-FR" sz="2500" dirty="0" smtClean="0"/>
          </a:p>
        </p:txBody>
      </p:sp>
      <p:pic>
        <p:nvPicPr>
          <p:cNvPr id="1026" name="Picture 2" descr="Photographe scolaire au collège - StudioSk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096" y="405784"/>
            <a:ext cx="2805253" cy="185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05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1506511"/>
            <a:ext cx="10698179" cy="4023360"/>
          </a:xfrm>
        </p:spPr>
        <p:txBody>
          <a:bodyPr>
            <a:noAutofit/>
          </a:bodyPr>
          <a:lstStyle/>
          <a:p>
            <a:r>
              <a:rPr lang="fr-FR" dirty="0"/>
              <a:t>RELATIONS </a:t>
            </a:r>
            <a:r>
              <a:rPr lang="fr-FR" dirty="0" smtClean="0"/>
              <a:t>SOCIALES : reste en périphérie du groupe, a envie de se faire des amis mais n’y arrive pas, difficultés à comprendre l’ironie, les codes sociaux, le 2</a:t>
            </a:r>
            <a:r>
              <a:rPr lang="fr-FR" baseline="30000" dirty="0" smtClean="0"/>
              <a:t>nd</a:t>
            </a:r>
            <a:r>
              <a:rPr lang="fr-FR" dirty="0" smtClean="0"/>
              <a:t> degré, distant ou au contraire très envahissant, conflits parce qu’il ne comprend pas les intentions des autres, semble « à côté » de la conversation, parfois trop cash, ne sait pas quand prendre la parole </a:t>
            </a:r>
          </a:p>
          <a:p>
            <a:r>
              <a:rPr lang="fr-FR" dirty="0" smtClean="0"/>
              <a:t>FLEXIBILITE : Difficultés face aux imprévus, changements d’emploi du temps, semble « bloqué » face à une situation nouvelle</a:t>
            </a:r>
          </a:p>
          <a:p>
            <a:r>
              <a:rPr lang="fr-FR" dirty="0" smtClean="0"/>
              <a:t>SENSORIALITE : supporte mal le bruits (cantine, gymnase, perm), évite certains lieux très fréquentés</a:t>
            </a:r>
          </a:p>
          <a:p>
            <a:r>
              <a:rPr lang="fr-FR" dirty="0" smtClean="0"/>
              <a:t>INTERETS : </a:t>
            </a:r>
            <a:r>
              <a:rPr lang="fr-FR" dirty="0"/>
              <a:t>parle </a:t>
            </a:r>
            <a:r>
              <a:rPr lang="fr-FR" dirty="0" smtClean="0"/>
              <a:t>trop </a:t>
            </a:r>
            <a:r>
              <a:rPr lang="fr-FR" dirty="0"/>
              <a:t>des sujets </a:t>
            </a:r>
            <a:r>
              <a:rPr lang="fr-FR" dirty="0" smtClean="0"/>
              <a:t>qui l’intéressent </a:t>
            </a:r>
            <a:r>
              <a:rPr lang="fr-FR" dirty="0"/>
              <a:t>sans voir que l’autre </a:t>
            </a:r>
            <a:r>
              <a:rPr lang="fr-FR" dirty="0" smtClean="0"/>
              <a:t>décroche (jeux vidéo, transports, séries, univers scolaire comme la mythologie, géographie, période précise de l’histoire,…). Chez les adolescentes, les thèmes sont souvent plus « ordinaires » et plus difficilement repérable. </a:t>
            </a:r>
            <a:endParaRPr lang="fr-FR" dirty="0"/>
          </a:p>
          <a:p>
            <a:r>
              <a:rPr lang="fr-FR" dirty="0" smtClean="0">
                <a:sym typeface="Wingdings" panose="05000000000000000000" pitchFamily="2" charset="2"/>
              </a:rPr>
              <a:t> Compense toute la journée puis fatigue importante voir « effondrement » au retour à domicile 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024128" y="195472"/>
            <a:ext cx="9720072" cy="1499616"/>
          </a:xfrm>
        </p:spPr>
        <p:txBody>
          <a:bodyPr/>
          <a:lstStyle/>
          <a:p>
            <a:r>
              <a:rPr lang="fr-FR" dirty="0"/>
              <a:t>REPÉRER UN TSA AU COLLÈGE</a:t>
            </a:r>
          </a:p>
        </p:txBody>
      </p:sp>
    </p:spTree>
    <p:extLst>
      <p:ext uri="{BB962C8B-B14F-4D97-AF65-F5344CB8AC3E}">
        <p14:creationId xmlns:p14="http://schemas.microsoft.com/office/powerpoint/2010/main" val="38853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6295" t="61200" r="50886" b="18943"/>
          <a:stretch/>
        </p:blipFill>
        <p:spPr>
          <a:xfrm>
            <a:off x="475347" y="2308486"/>
            <a:ext cx="11340011" cy="22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2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7" y="312458"/>
            <a:ext cx="9720072" cy="1499616"/>
          </a:xfrm>
        </p:spPr>
        <p:txBody>
          <a:bodyPr/>
          <a:lstStyle/>
          <a:p>
            <a:r>
              <a:rPr lang="fr-FR" dirty="0"/>
              <a:t>Les élèves qui passent sous le radar : </a:t>
            </a:r>
            <a:r>
              <a:rPr lang="fr-FR" dirty="0" smtClean="0"/>
              <a:t>filles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1484026"/>
            <a:ext cx="10323426" cy="537397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sz="2500" dirty="0" smtClean="0"/>
              <a:t>Certains élèves </a:t>
            </a:r>
            <a:r>
              <a:rPr lang="fr-FR" sz="2500" dirty="0"/>
              <a:t>peuvent </a:t>
            </a:r>
            <a:r>
              <a:rPr lang="fr-FR" sz="2500" b="1" dirty="0" smtClean="0"/>
              <a:t>compenser certaines difficultés /camoufler = imiter les comportements sociaux /masquer</a:t>
            </a:r>
            <a:r>
              <a:rPr lang="fr-FR" sz="2500" dirty="0" smtClean="0"/>
              <a:t> des particularités autistiques . </a:t>
            </a:r>
          </a:p>
          <a:p>
            <a:endParaRPr lang="fr-FR" sz="2500" dirty="0" smtClean="0"/>
          </a:p>
          <a:p>
            <a:endParaRPr lang="fr-FR" sz="2500" dirty="0"/>
          </a:p>
          <a:p>
            <a:endParaRPr lang="fr-FR" sz="2500" dirty="0" smtClean="0"/>
          </a:p>
          <a:p>
            <a:endParaRPr lang="fr-FR" sz="2500" dirty="0"/>
          </a:p>
          <a:p>
            <a:endParaRPr lang="fr-FR" sz="2500" dirty="0" smtClean="0"/>
          </a:p>
          <a:p>
            <a:endParaRPr lang="fr-FR" sz="2500" dirty="0" smtClean="0"/>
          </a:p>
          <a:p>
            <a:endParaRPr lang="fr-FR" sz="2500" dirty="0"/>
          </a:p>
          <a:p>
            <a:endParaRPr lang="fr-FR" sz="2500" dirty="0"/>
          </a:p>
          <a:p>
            <a:r>
              <a:rPr lang="fr-FR" sz="2500" dirty="0"/>
              <a:t>M</a:t>
            </a:r>
            <a:r>
              <a:rPr lang="fr-FR" sz="2500" dirty="0" smtClean="0"/>
              <a:t>éta-analyse </a:t>
            </a:r>
            <a:r>
              <a:rPr lang="fr-FR" sz="2500" dirty="0"/>
              <a:t>de Cruz et al. </a:t>
            </a:r>
            <a:r>
              <a:rPr lang="fr-FR" sz="2500" dirty="0" smtClean="0"/>
              <a:t>: davantage </a:t>
            </a:r>
            <a:r>
              <a:rPr lang="fr-FR" sz="2500" dirty="0"/>
              <a:t>de stratégies de compensation et de </a:t>
            </a:r>
            <a:r>
              <a:rPr lang="fr-FR" sz="2500" dirty="0" err="1"/>
              <a:t>masking</a:t>
            </a:r>
            <a:r>
              <a:rPr lang="fr-FR" sz="2500" dirty="0"/>
              <a:t> chez les participantes féminines. </a:t>
            </a:r>
            <a:endParaRPr lang="fr-FR" sz="2500" dirty="0" smtClean="0"/>
          </a:p>
          <a:p>
            <a:r>
              <a:rPr lang="fr-FR" sz="2500" dirty="0" smtClean="0"/>
              <a:t>Revue </a:t>
            </a:r>
            <a:r>
              <a:rPr lang="fr-FR" sz="2500" dirty="0"/>
              <a:t>systématique </a:t>
            </a:r>
            <a:r>
              <a:rPr lang="fr-FR" sz="2500" dirty="0" smtClean="0"/>
              <a:t>2026 :  </a:t>
            </a:r>
            <a:r>
              <a:rPr lang="fr-FR" sz="2500" b="1" dirty="0" smtClean="0"/>
              <a:t>retard </a:t>
            </a:r>
            <a:r>
              <a:rPr lang="fr-FR" sz="2500" b="1" dirty="0"/>
              <a:t>diagnostique chez les filles</a:t>
            </a:r>
            <a:r>
              <a:rPr lang="fr-FR" sz="2500" dirty="0"/>
              <a:t>, </a:t>
            </a:r>
            <a:r>
              <a:rPr lang="fr-FR" sz="2500" dirty="0" smtClean="0"/>
              <a:t>camouflage </a:t>
            </a:r>
            <a:r>
              <a:rPr lang="fr-FR" sz="2500" dirty="0"/>
              <a:t>et </a:t>
            </a:r>
            <a:r>
              <a:rPr lang="fr-FR" sz="2500" dirty="0" smtClean="0"/>
              <a:t>limites </a:t>
            </a:r>
            <a:r>
              <a:rPr lang="fr-FR" sz="2500" dirty="0"/>
              <a:t>des </a:t>
            </a:r>
            <a:r>
              <a:rPr lang="fr-FR" sz="2500" dirty="0" smtClean="0"/>
              <a:t>instruments/évaluations.  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045" y="2129802"/>
            <a:ext cx="6864235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1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31074" y="4700412"/>
            <a:ext cx="9720071" cy="1314783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dirty="0" smtClean="0">
                <a:latin typeface="Arial" panose="020B0604020202020204" pitchFamily="34" charset="0"/>
              </a:rPr>
              <a:t>Un </a:t>
            </a:r>
            <a:r>
              <a:rPr lang="fr-FR" altLang="fr-FR" sz="2000" dirty="0">
                <a:latin typeface="Arial" panose="020B0604020202020204" pitchFamily="34" charset="0"/>
              </a:rPr>
              <a:t>comportement socialement adapté ne signifie pas nécessairement que les interactions sont </a:t>
            </a:r>
            <a:r>
              <a:rPr lang="fr-FR" altLang="fr-FR" sz="2000" dirty="0" smtClean="0">
                <a:latin typeface="Arial" panose="020B0604020202020204" pitchFamily="34" charset="0"/>
              </a:rPr>
              <a:t>faciles. </a:t>
            </a:r>
            <a:r>
              <a:rPr lang="fr-FR" altLang="fr-FR" sz="2000" dirty="0">
                <a:latin typeface="Arial" panose="020B0604020202020204" pitchFamily="34" charset="0"/>
              </a:rPr>
              <a:t>I</a:t>
            </a:r>
            <a:r>
              <a:rPr lang="fr-FR" altLang="fr-FR" sz="2000" dirty="0" smtClean="0">
                <a:latin typeface="Arial" panose="020B0604020202020204" pitchFamily="34" charset="0"/>
              </a:rPr>
              <a:t>l </a:t>
            </a:r>
            <a:r>
              <a:rPr lang="fr-FR" altLang="fr-FR" sz="2000" dirty="0">
                <a:latin typeface="Arial" panose="020B0604020202020204" pitchFamily="34" charset="0"/>
              </a:rPr>
              <a:t>est donc pertinent d’explorer les stratégies utilisées par l’élève, la fatigue associée et les différences entre les contextes scolaire et familial</a:t>
            </a:r>
            <a:r>
              <a:rPr lang="fr-FR" altLang="fr-FR" sz="2400" dirty="0">
                <a:latin typeface="Arial" panose="020B0604020202020204" pitchFamily="34" charset="0"/>
              </a:rPr>
              <a:t>. </a:t>
            </a:r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307143" y="6015195"/>
            <a:ext cx="818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HPI/HPE et TSA : risque de passer à côté d’autre chose</a:t>
            </a:r>
            <a:endParaRPr lang="fr-FR" sz="2800" dirty="0"/>
          </a:p>
        </p:txBody>
      </p:sp>
      <p:pic>
        <p:nvPicPr>
          <p:cNvPr id="1028" name="Picture 4" descr="Panneau SGH 07, symbole Attention, danger, film autocollant, 21 x 21 mm, 5  feuilles de 35 piè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5" y="5722848"/>
            <a:ext cx="858709" cy="104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76" y="211982"/>
            <a:ext cx="8413455" cy="431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749808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C2D40"/>
                </a:solidFill>
                <a:latin typeface="Aptos"/>
              </a:defRPr>
            </a:pPr>
            <a:r>
              <a:t>Camouflage : ce que le psychologue peut explorer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9534" y="1598968"/>
            <a:ext cx="5349240" cy="3182758"/>
          </a:xfrm>
          <a:prstGeom prst="roundRect">
            <a:avLst/>
          </a:prstGeom>
          <a:solidFill>
            <a:srgbClr val="FFFFFF"/>
          </a:solidFill>
          <a:ln>
            <a:solidFill>
              <a:srgbClr val="E5ED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55566" y="1946266"/>
            <a:ext cx="4837175" cy="2695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dirty="0" smtClean="0"/>
              <a:t> </a:t>
            </a:r>
            <a:r>
              <a:rPr sz="2000" dirty="0"/>
              <a:t>comment </a:t>
            </a:r>
            <a:r>
              <a:rPr sz="2000" dirty="0" err="1"/>
              <a:t>l’élève</a:t>
            </a:r>
            <a:r>
              <a:rPr sz="2000" dirty="0"/>
              <a:t> se fait des </a:t>
            </a:r>
            <a:r>
              <a:rPr sz="2000" dirty="0" err="1"/>
              <a:t>amis</a:t>
            </a:r>
            <a:endParaRPr sz="2000" dirty="0"/>
          </a:p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sz="2000" dirty="0" err="1" smtClean="0"/>
              <a:t>combien</a:t>
            </a:r>
            <a:r>
              <a:rPr sz="2000" dirty="0" smtClean="0"/>
              <a:t> </a:t>
            </a:r>
            <a:r>
              <a:rPr sz="2000" dirty="0" err="1"/>
              <a:t>d’énergie</a:t>
            </a:r>
            <a:r>
              <a:rPr sz="2000" dirty="0"/>
              <a:t> </a:t>
            </a:r>
            <a:r>
              <a:rPr sz="2000" dirty="0" err="1"/>
              <a:t>cela</a:t>
            </a:r>
            <a:r>
              <a:rPr sz="2000" dirty="0"/>
              <a:t> </a:t>
            </a:r>
            <a:r>
              <a:rPr sz="2000" dirty="0" err="1"/>
              <a:t>lui</a:t>
            </a:r>
            <a:r>
              <a:rPr sz="2000" dirty="0"/>
              <a:t> </a:t>
            </a:r>
            <a:r>
              <a:rPr sz="2000" dirty="0" err="1"/>
              <a:t>demande</a:t>
            </a:r>
            <a:endParaRPr sz="2000" dirty="0"/>
          </a:p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sz="2000" dirty="0" err="1" smtClean="0"/>
              <a:t>s’il</a:t>
            </a:r>
            <a:r>
              <a:rPr sz="2000" dirty="0" smtClean="0"/>
              <a:t> </a:t>
            </a:r>
            <a:r>
              <a:rPr sz="2000" dirty="0"/>
              <a:t>/ </a:t>
            </a:r>
            <a:r>
              <a:rPr sz="2000" dirty="0" err="1"/>
              <a:t>elle</a:t>
            </a:r>
            <a:r>
              <a:rPr sz="2000" dirty="0"/>
              <a:t> </a:t>
            </a:r>
            <a:r>
              <a:rPr sz="2000" dirty="0" err="1"/>
              <a:t>imite</a:t>
            </a:r>
            <a:r>
              <a:rPr sz="2000" dirty="0"/>
              <a:t> les </a:t>
            </a:r>
            <a:r>
              <a:rPr sz="2000" dirty="0" err="1"/>
              <a:t>autres</a:t>
            </a:r>
            <a:endParaRPr sz="2000" dirty="0"/>
          </a:p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sz="2000" dirty="0" err="1" smtClean="0"/>
              <a:t>s’il</a:t>
            </a:r>
            <a:r>
              <a:rPr sz="2000" dirty="0" smtClean="0"/>
              <a:t> </a:t>
            </a:r>
            <a:r>
              <a:rPr sz="2000" dirty="0"/>
              <a:t>/ </a:t>
            </a:r>
            <a:r>
              <a:rPr sz="2000" dirty="0" err="1"/>
              <a:t>elle</a:t>
            </a:r>
            <a:r>
              <a:rPr sz="2000" dirty="0"/>
              <a:t> </a:t>
            </a:r>
            <a:r>
              <a:rPr sz="2000" dirty="0" err="1"/>
              <a:t>répète</a:t>
            </a:r>
            <a:r>
              <a:rPr sz="2000" dirty="0"/>
              <a:t> des </a:t>
            </a:r>
            <a:r>
              <a:rPr sz="2000" dirty="0" smtClean="0"/>
              <a:t>scripts</a:t>
            </a:r>
            <a:endParaRPr lang="fr-FR" sz="2000" dirty="0" smtClean="0"/>
          </a:p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sz="2000" dirty="0" err="1" smtClean="0"/>
              <a:t>ce</a:t>
            </a:r>
            <a:r>
              <a:rPr sz="2000" dirty="0" smtClean="0"/>
              <a:t> </a:t>
            </a:r>
            <a:r>
              <a:rPr sz="2000" dirty="0"/>
              <a:t>qui se </a:t>
            </a:r>
            <a:r>
              <a:rPr sz="2000" dirty="0" err="1"/>
              <a:t>passe</a:t>
            </a:r>
            <a:r>
              <a:rPr sz="2000" dirty="0"/>
              <a:t> après </a:t>
            </a:r>
            <a:r>
              <a:rPr sz="2000" dirty="0" err="1"/>
              <a:t>l’école</a:t>
            </a:r>
            <a:endParaRPr sz="2000" dirty="0"/>
          </a:p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sz="2000" dirty="0" err="1" smtClean="0"/>
              <a:t>si</a:t>
            </a:r>
            <a:r>
              <a:rPr sz="2000" dirty="0" smtClean="0"/>
              <a:t> </a:t>
            </a:r>
            <a:r>
              <a:rPr sz="2000" dirty="0"/>
              <a:t>les </a:t>
            </a:r>
            <a:r>
              <a:rPr sz="2000" dirty="0" err="1"/>
              <a:t>difficultés</a:t>
            </a:r>
            <a:r>
              <a:rPr sz="2000" dirty="0"/>
              <a:t> </a:t>
            </a:r>
            <a:r>
              <a:rPr sz="2000" dirty="0" err="1"/>
              <a:t>apparaissent</a:t>
            </a:r>
            <a:r>
              <a:rPr sz="2000" dirty="0"/>
              <a:t> </a:t>
            </a:r>
            <a:r>
              <a:rPr sz="2000" dirty="0" err="1"/>
              <a:t>davantage</a:t>
            </a:r>
            <a:r>
              <a:rPr sz="2000" dirty="0"/>
              <a:t> à la </a:t>
            </a:r>
            <a:r>
              <a:rPr sz="2000" dirty="0" err="1"/>
              <a:t>maison</a:t>
            </a:r>
            <a:endParaRPr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6199631" y="1602263"/>
            <a:ext cx="5349240" cy="3284142"/>
          </a:xfrm>
          <a:prstGeom prst="roundRect">
            <a:avLst/>
          </a:prstGeom>
          <a:solidFill>
            <a:srgbClr val="FFFFFF"/>
          </a:solidFill>
          <a:ln>
            <a:solidFill>
              <a:srgbClr val="E5ED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55664" y="2029968"/>
            <a:ext cx="483717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100" b="1">
                <a:solidFill>
                  <a:srgbClr val="227A7A"/>
                </a:solidFill>
                <a:latin typeface="Aptos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55664" y="2181899"/>
            <a:ext cx="4837175" cy="2213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sz="2200" dirty="0"/>
              <a:t>Question </a:t>
            </a:r>
            <a:r>
              <a:rPr sz="2200" dirty="0" err="1"/>
              <a:t>clinique</a:t>
            </a:r>
            <a:r>
              <a:rPr sz="2200" dirty="0"/>
              <a:t> utile :</a:t>
            </a:r>
          </a:p>
          <a:p>
            <a:pPr algn="ctr">
              <a:spcAft>
                <a:spcPts val="700"/>
              </a:spcAft>
              <a:defRPr sz="1600" b="0">
                <a:solidFill>
                  <a:srgbClr val="303C48"/>
                </a:solidFill>
                <a:latin typeface="Aptos"/>
              </a:defRPr>
            </a:pPr>
            <a:r>
              <a:rPr sz="2200" dirty="0"/>
              <a:t>« Est-</a:t>
            </a:r>
            <a:r>
              <a:rPr sz="2200" dirty="0" err="1"/>
              <a:t>ce</a:t>
            </a:r>
            <a:r>
              <a:rPr sz="2200" dirty="0"/>
              <a:t> que </a:t>
            </a:r>
            <a:r>
              <a:rPr sz="2200" dirty="0" err="1"/>
              <a:t>l’élève</a:t>
            </a:r>
            <a:r>
              <a:rPr sz="2200" dirty="0"/>
              <a:t> </a:t>
            </a:r>
            <a:r>
              <a:rPr sz="2200" dirty="0" err="1"/>
              <a:t>fonctionne</a:t>
            </a:r>
            <a:r>
              <a:rPr sz="2200" dirty="0"/>
              <a:t> </a:t>
            </a:r>
            <a:r>
              <a:rPr sz="2200" dirty="0" err="1"/>
              <a:t>facilement</a:t>
            </a:r>
            <a:r>
              <a:rPr sz="2200" dirty="0"/>
              <a:t> </a:t>
            </a:r>
            <a:r>
              <a:rPr sz="2200" dirty="0" err="1"/>
              <a:t>dans</a:t>
            </a:r>
            <a:r>
              <a:rPr sz="2200" dirty="0"/>
              <a:t> </a:t>
            </a:r>
            <a:r>
              <a:rPr sz="2200" dirty="0" err="1"/>
              <a:t>cette</a:t>
            </a:r>
            <a:r>
              <a:rPr sz="2200" dirty="0"/>
              <a:t> situation, </a:t>
            </a:r>
            <a:r>
              <a:rPr sz="2200" dirty="0" err="1"/>
              <a:t>ou</a:t>
            </a:r>
            <a:r>
              <a:rPr sz="2200" dirty="0"/>
              <a:t> </a:t>
            </a:r>
            <a:r>
              <a:rPr sz="2200" dirty="0" err="1"/>
              <a:t>donne</a:t>
            </a:r>
            <a:r>
              <a:rPr sz="2200" dirty="0"/>
              <a:t>-t-</a:t>
            </a:r>
            <a:r>
              <a:rPr sz="2200" dirty="0" err="1"/>
              <a:t>il</a:t>
            </a:r>
            <a:r>
              <a:rPr sz="2200" dirty="0"/>
              <a:t> / </a:t>
            </a:r>
            <a:r>
              <a:rPr sz="2200" dirty="0" err="1"/>
              <a:t>elle</a:t>
            </a:r>
            <a:r>
              <a:rPr sz="2200" dirty="0"/>
              <a:t> </a:t>
            </a:r>
            <a:r>
              <a:rPr sz="2200" dirty="0" err="1"/>
              <a:t>l’impression</a:t>
            </a:r>
            <a:r>
              <a:rPr sz="2200" dirty="0"/>
              <a:t> que tout </a:t>
            </a:r>
            <a:r>
              <a:rPr sz="2200" dirty="0" err="1"/>
              <a:t>va</a:t>
            </a:r>
            <a:r>
              <a:rPr sz="2200" dirty="0"/>
              <a:t> </a:t>
            </a:r>
            <a:r>
              <a:rPr sz="2200" dirty="0" err="1"/>
              <a:t>bien</a:t>
            </a:r>
            <a:r>
              <a:rPr sz="2200" dirty="0"/>
              <a:t> au prix d’un effort important ? »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73952"/>
            <a:ext cx="11155680" cy="22860"/>
          </a:xfrm>
          <a:prstGeom prst="rect">
            <a:avLst/>
          </a:prstGeom>
          <a:solidFill>
            <a:srgbClr val="E5ED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519672"/>
            <a:ext cx="106984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682"/>
                </a:solidFill>
              </a:defRPr>
            </a:pPr>
            <a:r>
              <a:t>JNE 2026 • Repérage du TSA dans le milieu scolaire</a:t>
            </a:r>
          </a:p>
          <a:p>
            <a:pPr algn="r">
              <a:defRPr sz="800">
                <a:solidFill>
                  <a:srgbClr val="697682"/>
                </a:solidFill>
              </a:defRPr>
            </a:pPr>
            <a:r>
              <a:t>18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5566" y="5375138"/>
            <a:ext cx="54915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2"/>
              </a:rPr>
              <a:t>https://embrace-autism.com/cat-q-fr</a:t>
            </a:r>
            <a:r>
              <a:rPr lang="fr-FR" dirty="0" smtClean="0">
                <a:hlinkClick r:id="rId2"/>
              </a:rPr>
              <a:t>/</a:t>
            </a:r>
            <a:r>
              <a:rPr lang="fr-FR" dirty="0" smtClean="0"/>
              <a:t>      (16 ans et plus)</a:t>
            </a:r>
          </a:p>
          <a:p>
            <a:r>
              <a:rPr lang="fr-FR" b="1" dirty="0">
                <a:hlinkClick r:id="rId3"/>
              </a:rPr>
              <a:t>Questionnaire sur les Traits Autistiques de Camouflage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48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749808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800" b="1">
                <a:solidFill>
                  <a:srgbClr val="1C2D40"/>
                </a:solidFill>
                <a:latin typeface="Aptos"/>
              </a:defRPr>
            </a:pPr>
            <a:r>
              <a:t>Ce que rapportent les élèves autistes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6364" y="1687068"/>
            <a:ext cx="10908792" cy="3680459"/>
          </a:xfrm>
          <a:prstGeom prst="roundRect">
            <a:avLst/>
          </a:prstGeom>
          <a:solidFill>
            <a:srgbClr val="FFFFFF"/>
          </a:solidFill>
          <a:ln>
            <a:solidFill>
              <a:srgbClr val="E5ED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2148840"/>
            <a:ext cx="10241280" cy="3393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dirty="0"/>
              <a:t>La revue de </a:t>
            </a:r>
            <a:r>
              <a:rPr dirty="0" err="1"/>
              <a:t>Lynam</a:t>
            </a:r>
            <a:r>
              <a:rPr dirty="0"/>
              <a:t> et al. (2024), </a:t>
            </a:r>
            <a:r>
              <a:rPr dirty="0" err="1"/>
              <a:t>portant</a:t>
            </a:r>
            <a:r>
              <a:rPr dirty="0"/>
              <a:t> sur 36 </a:t>
            </a:r>
            <a:r>
              <a:rPr dirty="0" err="1"/>
              <a:t>études</a:t>
            </a:r>
            <a:r>
              <a:rPr dirty="0"/>
              <a:t>, fait </a:t>
            </a:r>
            <a:r>
              <a:rPr dirty="0" err="1"/>
              <a:t>émerger</a:t>
            </a:r>
            <a:r>
              <a:rPr dirty="0"/>
              <a:t> </a:t>
            </a:r>
            <a:r>
              <a:rPr dirty="0" err="1"/>
              <a:t>notamment</a:t>
            </a:r>
            <a:r>
              <a:rPr dirty="0"/>
              <a:t> :</a:t>
            </a:r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endParaRPr dirty="0"/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dirty="0"/>
              <a:t>• sentiment d’être </a:t>
            </a:r>
            <a:r>
              <a:rPr dirty="0" err="1"/>
              <a:t>incompris</a:t>
            </a:r>
            <a:endParaRPr dirty="0"/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harcèlement</a:t>
            </a:r>
            <a:endParaRPr dirty="0"/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dirty="0"/>
              <a:t>• camouflage</a:t>
            </a:r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dirty="0"/>
              <a:t>• exclusion</a:t>
            </a:r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anxiété</a:t>
            </a:r>
            <a:endParaRPr dirty="0"/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besoins</a:t>
            </a:r>
            <a:r>
              <a:rPr dirty="0"/>
              <a:t> </a:t>
            </a:r>
            <a:r>
              <a:rPr dirty="0" err="1"/>
              <a:t>sensoriels</a:t>
            </a:r>
            <a:r>
              <a:rPr dirty="0"/>
              <a:t> et surcharge </a:t>
            </a:r>
            <a:r>
              <a:rPr dirty="0" err="1"/>
              <a:t>lors</a:t>
            </a:r>
            <a:r>
              <a:rPr dirty="0"/>
              <a:t> des transitions</a:t>
            </a:r>
          </a:p>
          <a:p>
            <a:pPr algn="l">
              <a:spcAft>
                <a:spcPts val="700"/>
              </a:spcAft>
              <a:defRPr sz="1800" b="0">
                <a:solidFill>
                  <a:srgbClr val="303C48"/>
                </a:solidFill>
                <a:latin typeface="Aptos"/>
              </a:defRPr>
            </a:pP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22860"/>
          </a:xfrm>
          <a:prstGeom prst="rect">
            <a:avLst/>
          </a:prstGeom>
          <a:solidFill>
            <a:srgbClr val="E5ED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9672"/>
            <a:ext cx="106984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682"/>
                </a:solidFill>
              </a:defRPr>
            </a:pPr>
            <a:r>
              <a:t>JNE 2026 • Repérage du TSA dans le milieu scolaire</a:t>
            </a:r>
          </a:p>
          <a:p>
            <a:pPr algn="r">
              <a:defRPr sz="800">
                <a:solidFill>
                  <a:srgbClr val="697682"/>
                </a:solidFill>
              </a:defRPr>
            </a:pPr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49347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398981" y="578827"/>
            <a:ext cx="8610600" cy="1293028"/>
          </a:xfrm>
        </p:spPr>
        <p:txBody>
          <a:bodyPr/>
          <a:lstStyle/>
          <a:p>
            <a:pPr>
              <a:spcAft>
                <a:spcPts val="700"/>
              </a:spcAft>
              <a:defRPr sz="3400" b="1">
                <a:solidFill>
                  <a:srgbClr val="1C2D40"/>
                </a:solidFill>
                <a:latin typeface="Aptos"/>
              </a:defRPr>
            </a:pPr>
            <a:r>
              <a:rPr lang="fr-FR" dirty="0"/>
              <a:t>Du repérage à l’orientation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1215857" y="1749159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  <a:defRPr sz="1700"/>
            </a:pPr>
            <a:r>
              <a:rPr lang="fr-FR" sz="1700" dirty="0" smtClean="0"/>
              <a:t>1. INQUIETUDE</a:t>
            </a:r>
          </a:p>
          <a:p>
            <a:pPr>
              <a:spcAft>
                <a:spcPts val="1000"/>
              </a:spcAft>
              <a:defRPr sz="1700"/>
            </a:pPr>
            <a:r>
              <a:rPr lang="fr-FR" sz="1700" dirty="0" smtClean="0"/>
              <a:t>2. OBSERVER : dans quels contextes ? avec quels pairs ? lors des transitions ? face aux imprévus ?</a:t>
            </a:r>
          </a:p>
          <a:p>
            <a:pPr>
              <a:spcAft>
                <a:spcPts val="1000"/>
              </a:spcAft>
              <a:defRPr sz="1700"/>
            </a:pPr>
            <a:r>
              <a:rPr lang="fr-FR" sz="1700" dirty="0" smtClean="0"/>
              <a:t>2. RECUEILLIR : jeune + famille + enseignants + autres professionnels.</a:t>
            </a:r>
          </a:p>
          <a:p>
            <a:pPr>
              <a:spcAft>
                <a:spcPts val="1000"/>
              </a:spcAft>
              <a:defRPr sz="1700"/>
            </a:pPr>
            <a:r>
              <a:rPr lang="fr-FR" sz="1700" dirty="0" smtClean="0"/>
              <a:t>3. EXPLORER : communication sociale, flexibilité, intérêts restreints/répétitifs, sensorialité, histoire développementale.</a:t>
            </a:r>
          </a:p>
          <a:p>
            <a:pPr>
              <a:spcAft>
                <a:spcPts val="1000"/>
              </a:spcAft>
              <a:defRPr sz="1700"/>
            </a:pPr>
            <a:r>
              <a:rPr lang="fr-FR" sz="1700" dirty="0" smtClean="0"/>
              <a:t>4. QUESTIONNAIRE EVENTUEL : ASSQ / SRS-2 / SCQ selon la question posée et le cadre d’utilisation. </a:t>
            </a:r>
            <a:r>
              <a:rPr lang="fr-FR" dirty="0"/>
              <a:t>HAS : les tests de repérage </a:t>
            </a:r>
            <a:r>
              <a:rPr lang="fr-FR" b="1" dirty="0"/>
              <a:t>ne remplacent pas l'expertise clinique</a:t>
            </a:r>
            <a:r>
              <a:rPr lang="fr-FR" dirty="0"/>
              <a:t> et doivent être interprétés à la lumière de l'examen global</a:t>
            </a:r>
            <a:r>
              <a:rPr lang="fr-FR" dirty="0" smtClean="0"/>
              <a:t>.</a:t>
            </a:r>
            <a:endParaRPr lang="fr-FR" sz="1700" dirty="0" smtClean="0"/>
          </a:p>
          <a:p>
            <a:pPr>
              <a:spcAft>
                <a:spcPts val="1000"/>
              </a:spcAft>
              <a:defRPr sz="1700"/>
            </a:pPr>
            <a:r>
              <a:rPr lang="fr-FR" sz="1700" dirty="0" smtClean="0"/>
              <a:t>5. DIFFÉRENTIEL : TDAH, anxiété, trouble du langage, troubles des apprentissages, harcèlement, difficultés affectives, etc.</a:t>
            </a:r>
          </a:p>
          <a:p>
            <a:pPr>
              <a:spcAft>
                <a:spcPts val="1000"/>
              </a:spcAft>
              <a:defRPr sz="1700"/>
            </a:pPr>
            <a:r>
              <a:rPr lang="fr-FR" sz="1700" dirty="0" smtClean="0"/>
              <a:t>6. ORIENTER : si la convergence d’éléments le justifie, vers une évaluation diagnostique adaptée.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328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ASSQ : </a:t>
            </a:r>
            <a:r>
              <a:rPr lang="fr-FR" dirty="0" err="1" smtClean="0"/>
              <a:t>AutiSM</a:t>
            </a:r>
            <a:r>
              <a:rPr lang="fr-FR" dirty="0" smtClean="0"/>
              <a:t> SPECTRUM SCREENING QUESTIONNAIRE 7 à 16 ans  - 1999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77" y="2084832"/>
            <a:ext cx="9163527" cy="2423531"/>
          </a:xfrm>
        </p:spPr>
      </p:pic>
      <p:sp>
        <p:nvSpPr>
          <p:cNvPr id="6" name="ZoneTexte 5"/>
          <p:cNvSpPr txBox="1"/>
          <p:nvPr/>
        </p:nvSpPr>
        <p:spPr>
          <a:xfrm>
            <a:off x="877875" y="4748205"/>
            <a:ext cx="78689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27 items renseignés par un parent, un enseignant</a:t>
            </a:r>
          </a:p>
          <a:p>
            <a:r>
              <a:rPr lang="fr-FR" dirty="0" smtClean="0"/>
              <a:t>Cotation 0 = non 1=quelque peu et 2= oui </a:t>
            </a:r>
          </a:p>
          <a:p>
            <a:r>
              <a:rPr lang="fr-FR" dirty="0" smtClean="0"/>
              <a:t>Score 0 à 54. HAS (2018) score seuil de 20 </a:t>
            </a:r>
          </a:p>
          <a:p>
            <a:r>
              <a:rPr lang="fr-FR" dirty="0" smtClean="0"/>
              <a:t>« L’enfant se distingue des autres enfants de son âge de la façon suivante : </a:t>
            </a:r>
            <a:r>
              <a:rPr lang="fr-FR" dirty="0" err="1" smtClean="0"/>
              <a:t>p.e</a:t>
            </a:r>
            <a:r>
              <a:rPr lang="fr-FR" dirty="0" smtClean="0"/>
              <a:t>. est « vieux jeu » ou précoce»</a:t>
            </a:r>
          </a:p>
          <a:p>
            <a:r>
              <a:rPr lang="fr-FR" dirty="0" smtClean="0"/>
              <a:t> </a:t>
            </a:r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238" y="1366637"/>
            <a:ext cx="2652833" cy="364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760951"/>
              </p:ext>
            </p:extLst>
          </p:nvPr>
        </p:nvGraphicFramePr>
        <p:xfrm>
          <a:off x="196396" y="193183"/>
          <a:ext cx="11375535" cy="554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5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5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5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08710">
                <a:tc>
                  <a:txBody>
                    <a:bodyPr/>
                    <a:lstStyle/>
                    <a:p>
                      <a:pPr>
                        <a:defRPr sz="1200" b="1"/>
                      </a:pPr>
                      <a:r>
                        <a:rPr sz="2000" dirty="0" err="1"/>
                        <a:t>Outil</a:t>
                      </a:r>
                      <a:endParaRPr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/>
                      </a:pPr>
                      <a:r>
                        <a:rPr sz="2000"/>
                        <a:t>Finalité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/>
                      </a:pPr>
                      <a:r>
                        <a:rPr sz="2000"/>
                        <a:t>Âge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/>
                      </a:pPr>
                      <a:r>
                        <a:rPr sz="2000"/>
                        <a:t>Atout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 b="1"/>
                      </a:pPr>
                      <a:r>
                        <a:rPr sz="2000"/>
                        <a:t>Positionnement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8710"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ASSQ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Repérage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≈ 7–16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Très adapté au contexte scolaire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Ancien mais toujours référencé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8710"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SRS-2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 dirty="0" err="1"/>
                        <a:t>Repérage</a:t>
                      </a:r>
                      <a:r>
                        <a:rPr sz="2000" dirty="0"/>
                        <a:t> / </a:t>
                      </a:r>
                      <a:r>
                        <a:rPr sz="2000" dirty="0" err="1"/>
                        <a:t>dimensionnel</a:t>
                      </a:r>
                      <a:endParaRPr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Enfant-adolescent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Profil socio-communicationnel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À privilégier si besoin d’un outil dimensionnel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8710"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SCQ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Repérage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≥ 4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Rapide, développement + actuel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/>
                        <a:t>Bon complément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8710"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 dirty="0"/>
                        <a:t>CARS-2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 dirty="0" err="1"/>
                        <a:t>Évaluation</a:t>
                      </a:r>
                      <a:r>
                        <a:rPr sz="2000" dirty="0"/>
                        <a:t> </a:t>
                      </a:r>
                      <a:r>
                        <a:rPr sz="2000" dirty="0" err="1"/>
                        <a:t>structurée</a:t>
                      </a:r>
                      <a:endParaRPr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 dirty="0"/>
                        <a:t>≥ 2 </a:t>
                      </a:r>
                      <a:r>
                        <a:rPr sz="2000" dirty="0" err="1"/>
                        <a:t>ans</a:t>
                      </a:r>
                      <a:endParaRPr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 dirty="0" err="1"/>
                        <a:t>Profil</a:t>
                      </a:r>
                      <a:r>
                        <a:rPr sz="2000" dirty="0"/>
                        <a:t>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 b="0"/>
                      </a:pPr>
                      <a:r>
                        <a:rPr sz="2000" dirty="0" err="1"/>
                        <a:t>Plutôt</a:t>
                      </a:r>
                      <a:r>
                        <a:rPr sz="2000" dirty="0"/>
                        <a:t> </a:t>
                      </a:r>
                      <a:r>
                        <a:rPr sz="2000" dirty="0" err="1"/>
                        <a:t>démarche</a:t>
                      </a:r>
                      <a:r>
                        <a:rPr sz="2000" dirty="0"/>
                        <a:t> </a:t>
                      </a:r>
                      <a:r>
                        <a:rPr sz="2000" dirty="0" err="1"/>
                        <a:t>clinique</a:t>
                      </a:r>
                      <a:r>
                        <a:rPr sz="2000" dirty="0"/>
                        <a:t> </a:t>
                      </a:r>
                      <a:r>
                        <a:rPr sz="2000" dirty="0" err="1"/>
                        <a:t>spécialisée</a:t>
                      </a:r>
                      <a:endParaRPr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69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17" y="1533223"/>
            <a:ext cx="9221487" cy="2076740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17" y="446418"/>
            <a:ext cx="6458851" cy="69542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17" y="4001346"/>
            <a:ext cx="8640381" cy="23815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621734" y="772508"/>
            <a:ext cx="4263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https://www.therapie-autisme.com/raads-r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0141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62525"/>
          </a:xfrm>
        </p:spPr>
        <p:txBody>
          <a:bodyPr>
            <a:normAutofit fontScale="90000"/>
          </a:bodyPr>
          <a:lstStyle/>
          <a:p>
            <a:r>
              <a:rPr lang="fr-FR" dirty="0"/>
              <a:t>Ce que dit la littérature </a:t>
            </a:r>
            <a:r>
              <a:rPr lang="fr-FR" dirty="0" smtClean="0"/>
              <a:t>scientifique </a:t>
            </a:r>
            <a:r>
              <a:rPr lang="fr-FR" dirty="0"/>
              <a:t>récente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1796603"/>
            <a:ext cx="9720071" cy="4023360"/>
          </a:xfrm>
        </p:spPr>
        <p:txBody>
          <a:bodyPr>
            <a:normAutofit/>
          </a:bodyPr>
          <a:lstStyle/>
          <a:p>
            <a:r>
              <a:rPr lang="fr-FR" dirty="0" smtClean="0"/>
              <a:t>Revue </a:t>
            </a:r>
            <a:r>
              <a:rPr lang="fr-FR" dirty="0"/>
              <a:t>systématique </a:t>
            </a:r>
            <a:r>
              <a:rPr lang="fr-FR" dirty="0" smtClean="0"/>
              <a:t>sur le </a:t>
            </a:r>
            <a:r>
              <a:rPr lang="fr-FR" b="1" dirty="0" smtClean="0"/>
              <a:t>dépistage </a:t>
            </a:r>
            <a:r>
              <a:rPr lang="fr-FR" b="1" dirty="0"/>
              <a:t>en milieu </a:t>
            </a:r>
            <a:r>
              <a:rPr lang="fr-FR" b="1" dirty="0" smtClean="0"/>
              <a:t>scolaire</a:t>
            </a:r>
            <a:r>
              <a:rPr lang="fr-FR" dirty="0"/>
              <a:t> </a:t>
            </a:r>
            <a:r>
              <a:rPr lang="fr-FR" dirty="0" smtClean="0"/>
              <a:t>(2025</a:t>
            </a:r>
            <a:r>
              <a:rPr lang="fr-FR" dirty="0"/>
              <a:t>)</a:t>
            </a:r>
            <a:r>
              <a:rPr lang="fr-FR" dirty="0" smtClean="0"/>
              <a:t> </a:t>
            </a:r>
            <a:r>
              <a:rPr lang="fr-FR" dirty="0"/>
              <a:t>a retenu 14 études portant sur des enfants de 4 à 16 ans et huit outils </a:t>
            </a:r>
            <a:r>
              <a:rPr lang="fr-FR" dirty="0" smtClean="0"/>
              <a:t>différents. Les </a:t>
            </a:r>
            <a:r>
              <a:rPr lang="fr-FR" dirty="0"/>
              <a:t>auteurs concluent qu'il n'existe pas suffisamment de preuves pour recommander </a:t>
            </a:r>
            <a:r>
              <a:rPr lang="fr-FR" b="1" dirty="0"/>
              <a:t>un outil unique</a:t>
            </a:r>
            <a:r>
              <a:rPr lang="fr-FR" dirty="0"/>
              <a:t> pour le dépistage scolaire universel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dirty="0"/>
              <a:t>La recommandation HAS 2018 indique que, chez l’enfant et l’adolescent sans TDI associé, le repérage peut s’appuyer sur ASSQ, AQ et SRS-2</a:t>
            </a:r>
            <a:r>
              <a:rPr lang="fr-FR" dirty="0" smtClean="0"/>
              <a:t>.</a:t>
            </a:r>
          </a:p>
          <a:p>
            <a:r>
              <a:rPr lang="fr-FR" dirty="0"/>
              <a:t>La HAS 2026 cite notamment CARS-2, Vineland et ECA-2 pour structurer les observations des équipes suivant des enfants/adolescents avec TSA.</a:t>
            </a:r>
          </a:p>
          <a:p>
            <a:endParaRPr lang="fr-FR" dirty="0"/>
          </a:p>
          <a:p>
            <a:r>
              <a:rPr lang="fr-FR" b="1" dirty="0" smtClean="0"/>
              <a:t>Aucun </a:t>
            </a:r>
            <a:r>
              <a:rPr lang="fr-FR" b="1" dirty="0"/>
              <a:t>questionnaire de dépistage ne pose à lui seul le diagnostic de TSA.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0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acteurs du département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2084832"/>
            <a:ext cx="9720071" cy="4224528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Repérage diagnostic/diagnostic : médecins, PMI, crèche, école, psychiatres, </a:t>
            </a:r>
            <a:r>
              <a:rPr lang="fr-FR" dirty="0" err="1" smtClean="0"/>
              <a:t>cmpp</a:t>
            </a:r>
            <a:r>
              <a:rPr lang="fr-FR" dirty="0" smtClean="0"/>
              <a:t>, CAMSP jusqu’à 6 ans, PCO, pédopsychiatrie, PAS</a:t>
            </a:r>
          </a:p>
          <a:p>
            <a:r>
              <a:rPr lang="fr-FR" dirty="0" smtClean="0"/>
              <a:t>Diagnostic complexe : CRA</a:t>
            </a:r>
          </a:p>
          <a:p>
            <a:r>
              <a:rPr lang="fr-FR" dirty="0" smtClean="0"/>
              <a:t>Accompagnement/coordination : AIDA, SESSAD, ULIS TSA, IME, libéraux,…</a:t>
            </a:r>
          </a:p>
          <a:p>
            <a:endParaRPr lang="fr-FR" dirty="0"/>
          </a:p>
          <a:p>
            <a:r>
              <a:rPr lang="fr-FR" dirty="0" smtClean="0"/>
              <a:t>DIAGNOSTIC : Un </a:t>
            </a:r>
            <a:r>
              <a:rPr lang="fr-FR" dirty="0"/>
              <a:t>bilan médical complet </a:t>
            </a:r>
          </a:p>
          <a:p>
            <a:r>
              <a:rPr lang="fr-FR" dirty="0"/>
              <a:t>Une anamnèse approfondie</a:t>
            </a:r>
          </a:p>
          <a:p>
            <a:r>
              <a:rPr lang="fr-FR" dirty="0"/>
              <a:t>Un bilan psychométrique</a:t>
            </a:r>
          </a:p>
          <a:p>
            <a:r>
              <a:rPr lang="fr-FR" dirty="0"/>
              <a:t>Une évaluation de l’impact sur le quotidien (observation et entretien)</a:t>
            </a:r>
          </a:p>
          <a:p>
            <a:r>
              <a:rPr lang="fr-FR" dirty="0"/>
              <a:t>Un bilan orthophonique, psychomoteur, </a:t>
            </a:r>
            <a:r>
              <a:rPr lang="fr-FR" dirty="0" err="1"/>
              <a:t>neurovisuel</a:t>
            </a:r>
            <a:r>
              <a:rPr lang="fr-FR" dirty="0"/>
              <a:t>… au besoin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24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Nos missions - Médicaments génériques - ANSM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126" name="Picture 6" descr="Quand emmener mon enfant consulter un psy 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9549" y="465513"/>
            <a:ext cx="3132348" cy="2088232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7752184" y="2841876"/>
            <a:ext cx="400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Rééducations/Thérapies : </a:t>
            </a:r>
            <a:r>
              <a:rPr lang="fr-FR" dirty="0"/>
              <a:t>Développer les compétences spécifiques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432263" y="5674108"/>
            <a:ext cx="372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Aménagements </a:t>
            </a:r>
            <a:r>
              <a:rPr lang="fr-FR" dirty="0" smtClean="0"/>
              <a:t>scolaires : </a:t>
            </a:r>
            <a:r>
              <a:rPr lang="fr-FR" dirty="0"/>
              <a:t>Favoriser la réussite et l’inclusion</a:t>
            </a:r>
          </a:p>
        </p:txBody>
      </p:sp>
      <p:pic>
        <p:nvPicPr>
          <p:cNvPr id="5128" name="Picture 8" descr="Horaires école primaire | Mairie de Bue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1891" y="3523390"/>
            <a:ext cx="3627658" cy="2041854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9291484" y="5648646"/>
            <a:ext cx="2538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Aides à la gestion du </a:t>
            </a:r>
            <a:r>
              <a:rPr lang="fr-FR" dirty="0" smtClean="0"/>
              <a:t>quotidien, programme de guidance parentale </a:t>
            </a:r>
            <a:endParaRPr lang="fr-FR" dirty="0"/>
          </a:p>
        </p:txBody>
      </p:sp>
      <p:pic>
        <p:nvPicPr>
          <p:cNvPr id="5130" name="Picture 10" descr="dessin dillustration de dessin animé mignon enfants maison jardin 2144070 -  Telecharger Vectoriel Gratuit, Clipart Graphique, Vecteur Dessins et  Pictogramme Gratu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28097" y="3940911"/>
            <a:ext cx="2064914" cy="1584176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369432" y="4878756"/>
            <a:ext cx="3623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Prise en charge des troubles </a:t>
            </a:r>
            <a:r>
              <a:rPr lang="fr-FR" dirty="0" smtClean="0"/>
              <a:t>associés : sommeil, alimentaires, anxiété </a:t>
            </a:r>
            <a:endParaRPr lang="fr-FR" dirty="0"/>
          </a:p>
        </p:txBody>
      </p:sp>
      <p:pic>
        <p:nvPicPr>
          <p:cNvPr id="5132" name="Picture 12" descr="Troubles du sommeil chez l&amp;#39;enfant : telle mère, tel(le) fils-fille !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9432" y="3165041"/>
            <a:ext cx="3330889" cy="1602991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1132372" y="619432"/>
            <a:ext cx="6227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ACCOMPAGNER SANS ATTENDRE</a:t>
            </a:r>
            <a:endParaRPr lang="fr-FR" sz="3200" dirty="0"/>
          </a:p>
        </p:txBody>
      </p:sp>
      <p:sp>
        <p:nvSpPr>
          <p:cNvPr id="3" name="Rectangle 2"/>
          <p:cNvSpPr/>
          <p:nvPr/>
        </p:nvSpPr>
        <p:spPr>
          <a:xfrm>
            <a:off x="1132302" y="1720476"/>
            <a:ext cx="62271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Il n'est </a:t>
            </a:r>
            <a:r>
              <a:rPr lang="fr-FR" dirty="0"/>
              <a:t>pas nécessaire d'attendre un diagnostic précis pour demander des aménagements scolaires lorsque l'évaluation met en évidence un </a:t>
            </a:r>
            <a:r>
              <a:rPr lang="fr-FR" dirty="0" smtClean="0"/>
              <a:t>besoin</a:t>
            </a:r>
            <a:r>
              <a:rPr lang="fr-FR" dirty="0"/>
              <a:t> </a:t>
            </a:r>
            <a:r>
              <a:rPr lang="fr-FR" dirty="0" smtClean="0"/>
              <a:t>(HAS)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408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216"/>
            <a:ext cx="12089835" cy="5600802"/>
          </a:xfrm>
        </p:spPr>
      </p:pic>
    </p:spTree>
    <p:extLst>
      <p:ext uri="{BB962C8B-B14F-4D97-AF65-F5344CB8AC3E}">
        <p14:creationId xmlns:p14="http://schemas.microsoft.com/office/powerpoint/2010/main" val="33584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clinique EMMA 13 ans 4ème</a:t>
            </a:r>
            <a:endParaRPr lang="fr-FR" dirty="0"/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85787" y="2231440"/>
            <a:ext cx="1162507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dirty="0">
                <a:latin typeface="Arial" panose="020B0604020202020204" pitchFamily="34" charset="0"/>
              </a:rPr>
              <a:t>B</a:t>
            </a: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ons résultats scolaires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dirty="0" smtClean="0">
                <a:latin typeface="Arial" panose="020B0604020202020204" pitchFamily="34" charset="0"/>
              </a:rPr>
              <a:t>Décrite par ses enseignants comme</a:t>
            </a:r>
            <a:r>
              <a:rPr kumimoji="0" lang="fr-FR" altLang="fr-F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 sérieuse, gentille, discrète et plutôt mature »</a:t>
            </a:r>
            <a:r>
              <a:rPr kumimoji="0" lang="fr-FR" altLang="fr-F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aucun problème de comportement 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800" dirty="0">
                <a:latin typeface="Arial" panose="020B0604020202020204" pitchFamily="34" charset="0"/>
              </a:rPr>
              <a:t>A</a:t>
            </a:r>
            <a:r>
              <a:rPr kumimoji="0" lang="fr-FR" alt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deux copines avec lesquelles elle déjeune régulièrement</a:t>
            </a:r>
            <a:r>
              <a:rPr lang="fr-FR" altLang="fr-FR" sz="1800" dirty="0">
                <a:latin typeface="Arial" panose="020B0604020202020204" pitchFamily="34" charset="0"/>
              </a:rPr>
              <a:t> </a:t>
            </a:r>
            <a:r>
              <a:rPr lang="fr-FR" altLang="fr-FR" sz="1800" dirty="0" smtClean="0">
                <a:latin typeface="Arial" panose="020B0604020202020204" pitchFamily="34" charset="0"/>
              </a:rPr>
              <a:t>à l’extérieur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dirty="0" smtClean="0"/>
              <a:t>« </a:t>
            </a:r>
            <a:r>
              <a:rPr lang="fr-FR" dirty="0"/>
              <a:t>À ce stade, que faites-vous ? »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Collégienne Vectoriels et illustrations libres de droit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840" y="163132"/>
            <a:ext cx="2045357" cy="192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/>
          <p:cNvSpPr txBox="1">
            <a:spLocks noChangeArrowheads="1"/>
          </p:cNvSpPr>
          <p:nvPr/>
        </p:nvSpPr>
        <p:spPr bwMode="auto">
          <a:xfrm>
            <a:off x="385787" y="4496683"/>
            <a:ext cx="11625072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800" dirty="0" smtClean="0">
                <a:latin typeface="Arial" panose="020B0604020202020204" pitchFamily="34" charset="0"/>
              </a:rPr>
              <a:t>Sa mère demande un rendez-vous avec le psy EN :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800" dirty="0" smtClean="0">
                <a:latin typeface="Arial" panose="020B0604020202020204" pitchFamily="34" charset="0"/>
              </a:rPr>
              <a:t>« Au collège, elle semble aller très bien. Mais quand elle rentre, elle s'enferme dans sa chambre et ne veut plus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800" dirty="0" smtClean="0">
                <a:latin typeface="Arial" panose="020B0604020202020204" pitchFamily="34" charset="0"/>
              </a:rPr>
              <a:t>parler à personne. Certains jours, elle pleure sans raison apparente. Elle dit avoir besoin de « rester seule ». » Emma ajoute « je fais attention à ne pas être bizarre »</a:t>
            </a:r>
            <a:endParaRPr lang="fr-FR" altLang="fr-FR" sz="700" b="1" dirty="0" smtClean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altLang="fr-FR" sz="1800" dirty="0" smtClean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w Cen MT" panose="020B0602020104020603" pitchFamily="34" charset="0"/>
              <a:buNone/>
            </a:pPr>
            <a:r>
              <a:rPr lang="fr-FR" dirty="0" smtClean="0"/>
              <a:t>« Vous êtes le psychologue EN qui reçoit Emma et sa mère. Qu'allez-vous explorer ? »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Tw Cen MT" panose="020B0602020104020603" pitchFamily="34" charset="0"/>
              <a:buNone/>
            </a:pPr>
            <a:endParaRPr lang="fr-FR" altLang="fr-FR" b="1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56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clinique EMMA 13 ans 4ème</a:t>
            </a:r>
            <a:endParaRPr lang="fr-FR" dirty="0"/>
          </a:p>
        </p:txBody>
      </p:sp>
      <p:pic>
        <p:nvPicPr>
          <p:cNvPr id="2050" name="Picture 2" descr="Collégienne Vectoriels et illustrations libres de droit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840" y="163132"/>
            <a:ext cx="2045357" cy="192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18066" y="2084832"/>
            <a:ext cx="9720071" cy="370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1800" dirty="0"/>
              <a:t>Les enseignants rapportent :</a:t>
            </a:r>
          </a:p>
          <a:p>
            <a:r>
              <a:rPr lang="fr-FR" sz="1800" dirty="0"/>
              <a:t>elle regarde les autres avant de faire comme eux ; </a:t>
            </a:r>
          </a:p>
          <a:p>
            <a:r>
              <a:rPr lang="fr-FR" sz="1800" dirty="0"/>
              <a:t>elle rit parfois quelques secondes après les autres ; </a:t>
            </a:r>
          </a:p>
          <a:p>
            <a:r>
              <a:rPr lang="fr-FR" sz="1800" dirty="0"/>
              <a:t>elle parle peu en groupe ; </a:t>
            </a:r>
          </a:p>
          <a:p>
            <a:r>
              <a:rPr lang="fr-FR" sz="1800" dirty="0"/>
              <a:t>elle peut parler très longtemps avec une amie d'un sujet qui l'intéresse ; </a:t>
            </a:r>
          </a:p>
          <a:p>
            <a:r>
              <a:rPr lang="fr-FR" sz="1800" dirty="0"/>
              <a:t>elle évite la cantine ; </a:t>
            </a:r>
          </a:p>
          <a:p>
            <a:r>
              <a:rPr lang="fr-FR" sz="1800" dirty="0"/>
              <a:t>elle est stressée lorsqu'il y a un changement d'emploi du temps ; </a:t>
            </a:r>
          </a:p>
          <a:p>
            <a:r>
              <a:rPr lang="fr-FR" sz="1800" dirty="0"/>
              <a:t>elle semble « bloquée » lorsqu'une consigne change au dernier moment.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fr-FR" alt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1317" y="5974656"/>
            <a:ext cx="5012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Vous avez ces éléments. Quelle est votre démarche ?</a:t>
            </a:r>
          </a:p>
        </p:txBody>
      </p:sp>
    </p:spTree>
    <p:extLst>
      <p:ext uri="{BB962C8B-B14F-4D97-AF65-F5344CB8AC3E}">
        <p14:creationId xmlns:p14="http://schemas.microsoft.com/office/powerpoint/2010/main" val="344632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clinique EMMA 13 ans 4ème</a:t>
            </a:r>
            <a:endParaRPr lang="fr-FR" dirty="0"/>
          </a:p>
        </p:txBody>
      </p:sp>
      <p:pic>
        <p:nvPicPr>
          <p:cNvPr id="2050" name="Picture 2" descr="Collégienne Vectoriels et illustrations libres de droit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840" y="163132"/>
            <a:ext cx="2045357" cy="192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526883"/>
              </p:ext>
            </p:extLst>
          </p:nvPr>
        </p:nvGraphicFramePr>
        <p:xfrm>
          <a:off x="1148256" y="2084832"/>
          <a:ext cx="9720262" cy="3200400"/>
        </p:xfrm>
        <a:graphic>
          <a:graphicData uri="http://schemas.openxmlformats.org/drawingml/2006/table">
            <a:tbl>
              <a:tblPr/>
              <a:tblGrid>
                <a:gridCol w="4860131">
                  <a:extLst>
                    <a:ext uri="{9D8B030D-6E8A-4147-A177-3AD203B41FA5}">
                      <a16:colId xmlns:a16="http://schemas.microsoft.com/office/drawing/2014/main" val="865887387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990650975"/>
                    </a:ext>
                  </a:extLst>
                </a:gridCol>
              </a:tblGrid>
              <a:tr h="255328">
                <a:tc>
                  <a:txBody>
                    <a:bodyPr/>
                    <a:lstStyle/>
                    <a:p>
                      <a:r>
                        <a:rPr lang="fr-FR"/>
                        <a:t>Élément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Ce que cela signifie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556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Bons résultats scolaires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N'écarte pas un TSA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395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Deux copines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N'écarte pas un TSA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93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Pas de problème de comportement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b="1"/>
                        <a:t>N'écarte pas un TSA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042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Discrétion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Peu spécifique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273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Anxiété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Possible dans le TSA mais </a:t>
                      </a:r>
                      <a:r>
                        <a:rPr lang="fr-FR" b="1"/>
                        <a:t>non spécifique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3722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Besoin d'être seule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/>
                        <a:t>À explorer, mais </a:t>
                      </a:r>
                      <a:r>
                        <a:rPr lang="fr-FR" b="1"/>
                        <a:t>non spécifique</a:t>
                      </a:r>
                      <a:endParaRPr lang="fr-F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82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/>
                        <a:t>Pleurs après l'école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Témoignent d'un retentissement, mais </a:t>
                      </a:r>
                      <a:r>
                        <a:rPr lang="fr-FR" b="1" dirty="0"/>
                        <a:t>ne suffisent pas à expliquer pourquoi</a:t>
                      </a:r>
                      <a:endParaRPr lang="fr-F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057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13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5340" y="484977"/>
            <a:ext cx="9720072" cy="1499616"/>
          </a:xfrm>
        </p:spPr>
        <p:txBody>
          <a:bodyPr/>
          <a:lstStyle/>
          <a:p>
            <a:r>
              <a:rPr lang="fr-FR" dirty="0" smtClean="0"/>
              <a:t>Cas clinique EMMA 13 ans 4ème</a:t>
            </a:r>
            <a:endParaRPr lang="fr-FR" dirty="0"/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778781" y="2406677"/>
            <a:ext cx="4134118" cy="118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1800" b="1" dirty="0" smtClean="0"/>
              <a:t>Parole d’Emma </a:t>
            </a:r>
            <a:r>
              <a:rPr lang="fr-FR" dirty="0"/>
              <a:t>« Je fais attention à ne pas être bizarre. </a:t>
            </a:r>
            <a:r>
              <a:rPr lang="fr-FR" dirty="0" smtClean="0"/>
              <a:t>»</a:t>
            </a:r>
          </a:p>
          <a:p>
            <a:endParaRPr lang="fr-FR" dirty="0"/>
          </a:p>
        </p:txBody>
      </p:sp>
      <p:pic>
        <p:nvPicPr>
          <p:cNvPr id="2050" name="Picture 2" descr="Collégienne Vectoriels et illustrations libres de droit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840" y="163132"/>
            <a:ext cx="2045357" cy="192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457" y="1576263"/>
            <a:ext cx="711531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dirty="0">
                <a:latin typeface="Arial" panose="020B0604020202020204" pitchFamily="34" charset="0"/>
              </a:rPr>
              <a:t>Que se passe-t-il exactement dans les situations sociales 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dirty="0">
                <a:latin typeface="Arial" panose="020B0604020202020204" pitchFamily="34" charset="0"/>
              </a:rPr>
              <a:t>Comment Emma comprend-elle les implicites et les codes sociaux 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dirty="0">
                <a:latin typeface="Arial" panose="020B0604020202020204" pitchFamily="34" charset="0"/>
              </a:rPr>
              <a:t>Que se passe-t-il lorsqu'il y a un changement ou un imprévu 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dirty="0">
                <a:latin typeface="Arial" panose="020B0604020202020204" pitchFamily="34" charset="0"/>
              </a:rPr>
              <a:t>Pourquoi évite-t-elle la cantine 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dirty="0">
                <a:latin typeface="Arial" panose="020B0604020202020204" pitchFamily="34" charset="0"/>
              </a:rPr>
              <a:t>Quel est le coût de sa journée scolaire ?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dirty="0" smtClean="0">
                <a:latin typeface="Arial" panose="020B0604020202020204" pitchFamily="34" charset="0"/>
              </a:rPr>
              <a:t>Est-ce </a:t>
            </a:r>
            <a:r>
              <a:rPr lang="fr-FR" dirty="0">
                <a:latin typeface="Arial" panose="020B0604020202020204" pitchFamily="34" charset="0"/>
              </a:rPr>
              <a:t>qu'Emma fonctionne réellement bien au collège… ou fonctionne-t-elle bien parce qu'elle mobilise énormément de stratégies pour s'adapter ? »</a:t>
            </a:r>
            <a:endParaRPr lang="fr-FR" altLang="fr-FR" dirty="0"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dirty="0">
                <a:latin typeface="Arial" panose="020B0604020202020204" pitchFamily="34" charset="0"/>
              </a:rPr>
              <a:t>Que peut nous apporter un questionnaire que l'entretien ne nous apporte pas </a:t>
            </a:r>
            <a:r>
              <a:rPr lang="fr-FR" dirty="0" smtClean="0">
                <a:latin typeface="Arial" panose="020B0604020202020204" pitchFamily="34" charset="0"/>
              </a:rPr>
              <a:t>?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dirty="0" smtClean="0">
                <a:latin typeface="Arial" panose="020B0604020202020204" pitchFamily="34" charset="0"/>
              </a:rPr>
              <a:t>………</a:t>
            </a:r>
            <a:endParaRPr lang="fr-FR" altLang="fr-FR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6771" y="5469005"/>
            <a:ext cx="111316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C’est la convergence </a:t>
            </a:r>
            <a:r>
              <a:rPr lang="fr-FR" dirty="0"/>
              <a:t>de plusieurs dimensions : </a:t>
            </a:r>
            <a:r>
              <a:rPr lang="fr-FR" b="1" dirty="0"/>
              <a:t>communication sociale + flexibilité/comportements restreints ou répétitifs + particularités sensorielles éventuelles + retentissement fonctionnel</a:t>
            </a:r>
            <a:r>
              <a:rPr lang="fr-FR" dirty="0"/>
              <a:t>, avec une histoire développementale à </a:t>
            </a:r>
            <a:r>
              <a:rPr lang="fr-FR" dirty="0" smtClean="0"/>
              <a:t>rechercher qui peuvent faire émerger l’hypothèse TSA.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57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4127" y="1319312"/>
            <a:ext cx="9720072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« Et si, demain, derrière un élève qui “va bien”, vous cherchiez aussi à savoir :</a:t>
            </a:r>
            <a:br>
              <a:rPr lang="fr-FR" dirty="0"/>
            </a:br>
            <a:r>
              <a:rPr lang="fr-FR" i="1" dirty="0"/>
              <a:t>À quel prix ?</a:t>
            </a:r>
            <a:r>
              <a:rPr lang="fr-FR" dirty="0"/>
              <a:t> »</a:t>
            </a:r>
            <a:br>
              <a:rPr lang="fr-FR" dirty="0"/>
            </a:br>
            <a:endParaRPr lang="fr-FR" dirty="0"/>
          </a:p>
        </p:txBody>
      </p:sp>
      <p:pic>
        <p:nvPicPr>
          <p:cNvPr id="2050" name="Picture 2" descr="Test TSA Adulte Gratuit — 50 Questions, Résultat Immédiat | test-ts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172" y="2985751"/>
            <a:ext cx="5311014" cy="296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527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Merci pour votre attention</a:t>
            </a:r>
            <a:endParaRPr lang="fr-FR" dirty="0"/>
          </a:p>
        </p:txBody>
      </p:sp>
      <p:pic>
        <p:nvPicPr>
          <p:cNvPr id="4098" name="Picture 2" descr="5 questions à poser pour décomplexer une première rencontre. | brzustowski  lu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194" y="2084832"/>
            <a:ext cx="5369703" cy="357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247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615</TotalTime>
  <Words>2503</Words>
  <Application>Microsoft Office PowerPoint</Application>
  <PresentationFormat>Grand écran</PresentationFormat>
  <Paragraphs>317</Paragraphs>
  <Slides>43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53" baseType="lpstr">
      <vt:lpstr>Aptos</vt:lpstr>
      <vt:lpstr>Arial</vt:lpstr>
      <vt:lpstr>Arial Rounded MT Bold</vt:lpstr>
      <vt:lpstr>Calibri</vt:lpstr>
      <vt:lpstr>Lucida Handwriting</vt:lpstr>
      <vt:lpstr>Tw Cen MT</vt:lpstr>
      <vt:lpstr>Tw Cen MT Condensed</vt:lpstr>
      <vt:lpstr>Wingdings</vt:lpstr>
      <vt:lpstr>Wingdings 3</vt:lpstr>
      <vt:lpstr>Intégral</vt:lpstr>
      <vt:lpstr>Repérage du TSA dans le milieu scolaire</vt:lpstr>
      <vt:lpstr>Présentation PowerPoint</vt:lpstr>
      <vt:lpstr>LE CAMSP, Nos missions, notre public.</vt:lpstr>
      <vt:lpstr>Nous contacter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deux grands domaines à observer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TSA au féminin : regarder au-delà du profil « visible » </vt:lpstr>
      <vt:lpstr>TSA au féminin</vt:lpstr>
      <vt:lpstr>TSA au féminin</vt:lpstr>
      <vt:lpstr>Repérer l’autisme à l’école : de quoi parle-t-on ? </vt:lpstr>
      <vt:lpstr>REPÉRER UN TSA AU COLLÈGE</vt:lpstr>
      <vt:lpstr>REPÉRER UN TSA AU COLLÈGE</vt:lpstr>
      <vt:lpstr>Présentation PowerPoint</vt:lpstr>
      <vt:lpstr>Les élèves qui passent sous le radar : filles</vt:lpstr>
      <vt:lpstr>Présentation PowerPoint</vt:lpstr>
      <vt:lpstr>Présentation PowerPoint</vt:lpstr>
      <vt:lpstr>Présentation PowerPoint</vt:lpstr>
      <vt:lpstr>Du repérage à l’orientation</vt:lpstr>
      <vt:lpstr>ASSQ : AutiSM SPECTRUM SCREENING QUESTIONNAIRE 7 à 16 ans  - 1999</vt:lpstr>
      <vt:lpstr>Présentation PowerPoint</vt:lpstr>
      <vt:lpstr>Présentation PowerPoint</vt:lpstr>
      <vt:lpstr>Ce que dit la littérature scientifique récente </vt:lpstr>
      <vt:lpstr>Les acteurs du département </vt:lpstr>
      <vt:lpstr>Présentation PowerPoint</vt:lpstr>
      <vt:lpstr>Présentation PowerPoint</vt:lpstr>
      <vt:lpstr>Cas clinique EMMA 13 ans 4ème</vt:lpstr>
      <vt:lpstr>Cas clinique EMMA 13 ans 4ème</vt:lpstr>
      <vt:lpstr>Cas clinique EMMA 13 ans 4ème</vt:lpstr>
      <vt:lpstr>Cas clinique EMMA 13 ans 4ème</vt:lpstr>
      <vt:lpstr>« Et si, demain, derrière un élève qui “va bien”, vous cherchiez aussi à savoir : À quel prix ? » </vt:lpstr>
      <vt:lpstr>Merci pour votre attention</vt:lpstr>
    </vt:vector>
  </TitlesOfParts>
  <Company>ARSEA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Repérage du TSA dans le milieu scolaire.</dc:title>
  <dc:creator>Clement Flachatberne</dc:creator>
  <cp:lastModifiedBy>Clement Flachatberne</cp:lastModifiedBy>
  <cp:revision>59</cp:revision>
  <dcterms:created xsi:type="dcterms:W3CDTF">2026-09-01T10:15:06Z</dcterms:created>
  <dcterms:modified xsi:type="dcterms:W3CDTF">2026-09-25T06:46:48Z</dcterms:modified>
</cp:coreProperties>
</file>